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553" r:id="rId3"/>
    <p:sldId id="557" r:id="rId4"/>
    <p:sldId id="554" r:id="rId5"/>
    <p:sldId id="558" r:id="rId6"/>
    <p:sldId id="565" r:id="rId7"/>
    <p:sldId id="559" r:id="rId8"/>
    <p:sldId id="320" r:id="rId9"/>
    <p:sldId id="560" r:id="rId10"/>
    <p:sldId id="273" r:id="rId11"/>
    <p:sldId id="536" r:id="rId12"/>
    <p:sldId id="566" r:id="rId13"/>
    <p:sldId id="516" r:id="rId14"/>
    <p:sldId id="567" r:id="rId15"/>
    <p:sldId id="564" r:id="rId16"/>
    <p:sldId id="568" r:id="rId17"/>
    <p:sldId id="26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4" d="100"/>
          <a:sy n="104" d="100"/>
        </p:scale>
        <p:origin x="144"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A1A411-D8CF-46BC-A44F-68D95D62C383}" type="doc">
      <dgm:prSet loTypeId="urn:microsoft.com/office/officeart/2005/8/layout/vList6" loCatId="process" qsTypeId="urn:microsoft.com/office/officeart/2005/8/quickstyle/simple1" qsCatId="simple" csTypeId="urn:microsoft.com/office/officeart/2005/8/colors/colorful5" csCatId="colorful" phldr="1"/>
      <dgm:spPr/>
      <dgm:t>
        <a:bodyPr/>
        <a:lstStyle/>
        <a:p>
          <a:endParaRPr lang="en-GB"/>
        </a:p>
      </dgm:t>
    </dgm:pt>
    <dgm:pt modelId="{D024D9CB-CEDB-48A9-82D8-C50FF5A4E6D0}">
      <dgm:prSet phldrT="[Text]"/>
      <dgm:spPr/>
      <dgm:t>
        <a:bodyPr/>
        <a:lstStyle/>
        <a:p>
          <a:r>
            <a:rPr lang="en-GB" b="1" dirty="0"/>
            <a:t>Space for Women Platform</a:t>
          </a:r>
        </a:p>
      </dgm:t>
    </dgm:pt>
    <dgm:pt modelId="{5E15710E-BE1B-4D45-99DA-31783DF88DA3}" type="parTrans" cxnId="{6EE250F1-54EB-49E4-988E-BBAE0DD6756D}">
      <dgm:prSet/>
      <dgm:spPr/>
      <dgm:t>
        <a:bodyPr/>
        <a:lstStyle/>
        <a:p>
          <a:endParaRPr lang="en-GB"/>
        </a:p>
      </dgm:t>
    </dgm:pt>
    <dgm:pt modelId="{0E021F41-04A5-43A4-A06E-D150E154E659}" type="sibTrans" cxnId="{6EE250F1-54EB-49E4-988E-BBAE0DD6756D}">
      <dgm:prSet/>
      <dgm:spPr/>
      <dgm:t>
        <a:bodyPr/>
        <a:lstStyle/>
        <a:p>
          <a:endParaRPr lang="en-GB"/>
        </a:p>
      </dgm:t>
    </dgm:pt>
    <dgm:pt modelId="{D2205071-B129-4BA9-AFA2-BB5314C2A21F}">
      <dgm:prSet phldrT="[Text]" custT="1"/>
      <dgm:spPr/>
      <dgm:t>
        <a:bodyPr/>
        <a:lstStyle/>
        <a:p>
          <a:pPr algn="ctr"/>
          <a:r>
            <a:rPr lang="en-GB" sz="1200" b="1" dirty="0"/>
            <a:t>Central hub for global initiatives under the UN roof for exchange, communication and coordination</a:t>
          </a:r>
        </a:p>
      </dgm:t>
    </dgm:pt>
    <dgm:pt modelId="{C9E7B8DE-1C07-47EE-87FD-D3FE202003E1}" type="parTrans" cxnId="{264D210F-2094-43FF-950F-C3234E8DD077}">
      <dgm:prSet/>
      <dgm:spPr/>
      <dgm:t>
        <a:bodyPr/>
        <a:lstStyle/>
        <a:p>
          <a:endParaRPr lang="en-GB"/>
        </a:p>
      </dgm:t>
    </dgm:pt>
    <dgm:pt modelId="{F7073FDC-ED11-4D56-8704-23A354D5F5C7}" type="sibTrans" cxnId="{264D210F-2094-43FF-950F-C3234E8DD077}">
      <dgm:prSet/>
      <dgm:spPr/>
      <dgm:t>
        <a:bodyPr/>
        <a:lstStyle/>
        <a:p>
          <a:endParaRPr lang="en-GB"/>
        </a:p>
      </dgm:t>
    </dgm:pt>
    <dgm:pt modelId="{0BDDBC3E-B38D-40D4-B8E1-3BAA8F94F944}">
      <dgm:prSet phldrT="[Text]"/>
      <dgm:spPr/>
      <dgm:t>
        <a:bodyPr/>
        <a:lstStyle/>
        <a:p>
          <a:r>
            <a:rPr lang="en-GB" b="1" dirty="0"/>
            <a:t>Space for Women Research</a:t>
          </a:r>
        </a:p>
      </dgm:t>
    </dgm:pt>
    <dgm:pt modelId="{9957581A-C9CF-4EE7-B3EF-A9B473FE7625}" type="parTrans" cxnId="{D240202B-E7E7-4A28-AE21-24ECD509AF5F}">
      <dgm:prSet/>
      <dgm:spPr/>
      <dgm:t>
        <a:bodyPr/>
        <a:lstStyle/>
        <a:p>
          <a:endParaRPr lang="en-GB"/>
        </a:p>
      </dgm:t>
    </dgm:pt>
    <dgm:pt modelId="{5904D90E-A737-433C-864E-4A7A826844C8}" type="sibTrans" cxnId="{D240202B-E7E7-4A28-AE21-24ECD509AF5F}">
      <dgm:prSet/>
      <dgm:spPr/>
      <dgm:t>
        <a:bodyPr/>
        <a:lstStyle/>
        <a:p>
          <a:endParaRPr lang="en-GB"/>
        </a:p>
      </dgm:t>
    </dgm:pt>
    <dgm:pt modelId="{EC010D92-1BC7-4C6D-A1BD-094B0C0A8827}">
      <dgm:prSet phldrT="[Text]" custT="1"/>
      <dgm:spPr/>
      <dgm:t>
        <a:bodyPr/>
        <a:lstStyle/>
        <a:p>
          <a:pPr algn="ctr"/>
          <a:r>
            <a:rPr lang="en-GB" sz="1200" b="1" dirty="0"/>
            <a:t>Research on various aspects of women in STEM and Aerospace for evidence based awareness raising </a:t>
          </a:r>
        </a:p>
      </dgm:t>
    </dgm:pt>
    <dgm:pt modelId="{82F1DFEE-3AFE-41E9-822E-D11AB787FBFD}" type="parTrans" cxnId="{D4F5A903-2540-49AD-84A2-012363C9C719}">
      <dgm:prSet/>
      <dgm:spPr/>
      <dgm:t>
        <a:bodyPr/>
        <a:lstStyle/>
        <a:p>
          <a:endParaRPr lang="en-GB"/>
        </a:p>
      </dgm:t>
    </dgm:pt>
    <dgm:pt modelId="{236FDE2D-A818-488A-A8FC-C7D1E51DBA37}" type="sibTrans" cxnId="{D4F5A903-2540-49AD-84A2-012363C9C719}">
      <dgm:prSet/>
      <dgm:spPr/>
      <dgm:t>
        <a:bodyPr/>
        <a:lstStyle/>
        <a:p>
          <a:endParaRPr lang="en-GB"/>
        </a:p>
      </dgm:t>
    </dgm:pt>
    <dgm:pt modelId="{4DE6DD53-D5A9-4073-96E8-F6948071127D}">
      <dgm:prSet phldrT="[Text]"/>
      <dgm:spPr/>
      <dgm:t>
        <a:bodyPr/>
        <a:lstStyle/>
        <a:p>
          <a:r>
            <a:rPr lang="en-GB" b="1" dirty="0"/>
            <a:t>Space for Women Institutional Capacity Building Mission</a:t>
          </a:r>
        </a:p>
      </dgm:t>
    </dgm:pt>
    <dgm:pt modelId="{90613283-405D-4370-9AE8-5A66D1956409}" type="parTrans" cxnId="{64D30C67-DAE7-43C1-9985-2C8B67F8C7EC}">
      <dgm:prSet/>
      <dgm:spPr/>
      <dgm:t>
        <a:bodyPr/>
        <a:lstStyle/>
        <a:p>
          <a:endParaRPr lang="en-GB"/>
        </a:p>
      </dgm:t>
    </dgm:pt>
    <dgm:pt modelId="{279FA53E-E77D-46DA-97EC-DEAB970B7A1F}" type="sibTrans" cxnId="{64D30C67-DAE7-43C1-9985-2C8B67F8C7EC}">
      <dgm:prSet/>
      <dgm:spPr/>
      <dgm:t>
        <a:bodyPr/>
        <a:lstStyle/>
        <a:p>
          <a:endParaRPr lang="en-GB"/>
        </a:p>
      </dgm:t>
    </dgm:pt>
    <dgm:pt modelId="{5671DF61-83C8-4D2D-97E7-854B3C8519B4}">
      <dgm:prSet phldrT="[Text]"/>
      <dgm:spPr/>
      <dgm:t>
        <a:bodyPr/>
        <a:lstStyle/>
        <a:p>
          <a:r>
            <a:rPr lang="en-GB" b="1" dirty="0"/>
            <a:t>Space for Women Forum</a:t>
          </a:r>
        </a:p>
      </dgm:t>
    </dgm:pt>
    <dgm:pt modelId="{61AE9CCD-1B1E-4185-8D55-93F04A5D23C6}" type="parTrans" cxnId="{7CB8A09A-85C8-4996-A1DB-E9BF92EC2C86}">
      <dgm:prSet/>
      <dgm:spPr/>
      <dgm:t>
        <a:bodyPr/>
        <a:lstStyle/>
        <a:p>
          <a:endParaRPr lang="en-GB"/>
        </a:p>
      </dgm:t>
    </dgm:pt>
    <dgm:pt modelId="{2727C9B4-F239-4A0B-BCE7-388ADE3C75CE}" type="sibTrans" cxnId="{7CB8A09A-85C8-4996-A1DB-E9BF92EC2C86}">
      <dgm:prSet/>
      <dgm:spPr/>
      <dgm:t>
        <a:bodyPr/>
        <a:lstStyle/>
        <a:p>
          <a:endParaRPr lang="en-GB"/>
        </a:p>
      </dgm:t>
    </dgm:pt>
    <dgm:pt modelId="{FCC11713-8848-4907-AEDA-2B99F436C170}">
      <dgm:prSet phldrT="[Text]" custT="1"/>
      <dgm:spPr/>
      <dgm:t>
        <a:bodyPr/>
        <a:lstStyle/>
        <a:p>
          <a:pPr algn="ctr"/>
          <a:r>
            <a:rPr lang="en-GB" sz="1200" b="1" dirty="0"/>
            <a:t>Team of experts to assess the institutional and enabling environment in a pilot country second half 2019</a:t>
          </a:r>
        </a:p>
      </dgm:t>
    </dgm:pt>
    <dgm:pt modelId="{D499A05E-4C61-44FC-A50D-4CDEABD0C901}" type="parTrans" cxnId="{CC71BE53-B0AA-42F3-8E25-66E2C17AA24E}">
      <dgm:prSet/>
      <dgm:spPr/>
      <dgm:t>
        <a:bodyPr/>
        <a:lstStyle/>
        <a:p>
          <a:endParaRPr lang="en-GB"/>
        </a:p>
      </dgm:t>
    </dgm:pt>
    <dgm:pt modelId="{BF293DFB-D3AE-4520-9976-EE6BFFA70562}" type="sibTrans" cxnId="{CC71BE53-B0AA-42F3-8E25-66E2C17AA24E}">
      <dgm:prSet/>
      <dgm:spPr/>
      <dgm:t>
        <a:bodyPr/>
        <a:lstStyle/>
        <a:p>
          <a:endParaRPr lang="en-GB"/>
        </a:p>
      </dgm:t>
    </dgm:pt>
    <dgm:pt modelId="{844BF3CF-5C23-4725-95BC-457876B3FF3D}">
      <dgm:prSet phldrT="[Text]"/>
      <dgm:spPr/>
      <dgm:t>
        <a:bodyPr/>
        <a:lstStyle/>
        <a:p>
          <a:r>
            <a:rPr lang="en-GB" b="1" dirty="0"/>
            <a:t>Space for Women Champions Network</a:t>
          </a:r>
        </a:p>
      </dgm:t>
    </dgm:pt>
    <dgm:pt modelId="{C18426E7-AA4C-4A17-B181-DC18EC8D9BD9}" type="parTrans" cxnId="{49439A8A-2567-412D-8920-8D7E15F5D6A2}">
      <dgm:prSet/>
      <dgm:spPr/>
      <dgm:t>
        <a:bodyPr/>
        <a:lstStyle/>
        <a:p>
          <a:endParaRPr lang="en-GB"/>
        </a:p>
      </dgm:t>
    </dgm:pt>
    <dgm:pt modelId="{AA51AB5E-935F-42BD-919F-C37813B7A142}" type="sibTrans" cxnId="{49439A8A-2567-412D-8920-8D7E15F5D6A2}">
      <dgm:prSet/>
      <dgm:spPr/>
      <dgm:t>
        <a:bodyPr/>
        <a:lstStyle/>
        <a:p>
          <a:endParaRPr lang="en-GB"/>
        </a:p>
      </dgm:t>
    </dgm:pt>
    <dgm:pt modelId="{99102B58-08F3-4D7C-A4ED-5D289F5D8A40}">
      <dgm:prSet phldrT="[Text]" custT="1"/>
      <dgm:spPr/>
      <dgm:t>
        <a:bodyPr/>
        <a:lstStyle/>
        <a:p>
          <a:pPr algn="ctr"/>
          <a:r>
            <a:rPr lang="en-GB" sz="1200" b="1" dirty="0"/>
            <a:t>Global Network of role models and mentors to promote careers in STEM and the Space Sector </a:t>
          </a:r>
        </a:p>
      </dgm:t>
    </dgm:pt>
    <dgm:pt modelId="{AE7A360E-436F-49E7-8CC1-E3BF8407C071}" type="parTrans" cxnId="{9D846379-715B-487E-A1DD-008A7BF22F95}">
      <dgm:prSet/>
      <dgm:spPr/>
      <dgm:t>
        <a:bodyPr/>
        <a:lstStyle/>
        <a:p>
          <a:endParaRPr lang="en-GB"/>
        </a:p>
      </dgm:t>
    </dgm:pt>
    <dgm:pt modelId="{8895AF30-46AF-4863-9EA8-1A428A541143}" type="sibTrans" cxnId="{9D846379-715B-487E-A1DD-008A7BF22F95}">
      <dgm:prSet/>
      <dgm:spPr/>
      <dgm:t>
        <a:bodyPr/>
        <a:lstStyle/>
        <a:p>
          <a:endParaRPr lang="en-GB"/>
        </a:p>
      </dgm:t>
    </dgm:pt>
    <dgm:pt modelId="{52ED6AC2-03F5-4CFB-85F9-6DC691CFC1C2}">
      <dgm:prSet phldrT="[Text]" custT="1"/>
      <dgm:spPr/>
      <dgm:t>
        <a:bodyPr/>
        <a:lstStyle/>
        <a:p>
          <a:pPr algn="ctr"/>
          <a:r>
            <a:rPr lang="en-GB" sz="1200" b="1" dirty="0"/>
            <a:t>Capacity building and awareness raising forum in 2019</a:t>
          </a:r>
        </a:p>
      </dgm:t>
    </dgm:pt>
    <dgm:pt modelId="{D647BDC5-C650-46D7-B125-C2C70BD91733}" type="parTrans" cxnId="{4B690E14-7805-4389-BA2B-C1F4C256015F}">
      <dgm:prSet/>
      <dgm:spPr/>
      <dgm:t>
        <a:bodyPr/>
        <a:lstStyle/>
        <a:p>
          <a:endParaRPr lang="en-GB"/>
        </a:p>
      </dgm:t>
    </dgm:pt>
    <dgm:pt modelId="{88E61E85-2AF5-45F8-955E-711A38B1FE80}" type="sibTrans" cxnId="{4B690E14-7805-4389-BA2B-C1F4C256015F}">
      <dgm:prSet/>
      <dgm:spPr/>
      <dgm:t>
        <a:bodyPr/>
        <a:lstStyle/>
        <a:p>
          <a:endParaRPr lang="en-GB"/>
        </a:p>
      </dgm:t>
    </dgm:pt>
    <dgm:pt modelId="{D7F5895F-F2DE-4EC0-A051-9613041BD885}" type="pres">
      <dgm:prSet presAssocID="{29A1A411-D8CF-46BC-A44F-68D95D62C383}" presName="Name0" presStyleCnt="0">
        <dgm:presLayoutVars>
          <dgm:dir/>
          <dgm:animLvl val="lvl"/>
          <dgm:resizeHandles/>
        </dgm:presLayoutVars>
      </dgm:prSet>
      <dgm:spPr/>
    </dgm:pt>
    <dgm:pt modelId="{E6AB9D71-B680-47F3-BA1D-9646E3D6E208}" type="pres">
      <dgm:prSet presAssocID="{D024D9CB-CEDB-48A9-82D8-C50FF5A4E6D0}" presName="linNode" presStyleCnt="0"/>
      <dgm:spPr/>
    </dgm:pt>
    <dgm:pt modelId="{7178DFD7-3C63-41EE-899B-9FB74DADA7F3}" type="pres">
      <dgm:prSet presAssocID="{D024D9CB-CEDB-48A9-82D8-C50FF5A4E6D0}" presName="parentShp" presStyleLbl="node1" presStyleIdx="0" presStyleCnt="5" custLinFactNeighborX="-2362" custLinFactNeighborY="4579">
        <dgm:presLayoutVars>
          <dgm:bulletEnabled val="1"/>
        </dgm:presLayoutVars>
      </dgm:prSet>
      <dgm:spPr/>
    </dgm:pt>
    <dgm:pt modelId="{12CE44F9-2D55-46FD-9674-0283DDCC8E82}" type="pres">
      <dgm:prSet presAssocID="{D024D9CB-CEDB-48A9-82D8-C50FF5A4E6D0}" presName="childShp" presStyleLbl="bgAccFollowNode1" presStyleIdx="0" presStyleCnt="5">
        <dgm:presLayoutVars>
          <dgm:bulletEnabled val="1"/>
        </dgm:presLayoutVars>
      </dgm:prSet>
      <dgm:spPr/>
    </dgm:pt>
    <dgm:pt modelId="{A17DBA4D-EAC6-497A-A0C4-726F4AD52643}" type="pres">
      <dgm:prSet presAssocID="{0E021F41-04A5-43A4-A06E-D150E154E659}" presName="spacing" presStyleCnt="0"/>
      <dgm:spPr/>
    </dgm:pt>
    <dgm:pt modelId="{BEB64B77-8DC4-450F-958F-FDBEA2EA8541}" type="pres">
      <dgm:prSet presAssocID="{844BF3CF-5C23-4725-95BC-457876B3FF3D}" presName="linNode" presStyleCnt="0"/>
      <dgm:spPr/>
    </dgm:pt>
    <dgm:pt modelId="{2207806D-70E3-4AB8-A227-FDDCEB5B59E0}" type="pres">
      <dgm:prSet presAssocID="{844BF3CF-5C23-4725-95BC-457876B3FF3D}" presName="parentShp" presStyleLbl="node1" presStyleIdx="1" presStyleCnt="5" custLinFactNeighborX="-2362" custLinFactNeighborY="4764">
        <dgm:presLayoutVars>
          <dgm:bulletEnabled val="1"/>
        </dgm:presLayoutVars>
      </dgm:prSet>
      <dgm:spPr/>
    </dgm:pt>
    <dgm:pt modelId="{6BE93F8D-C6D2-42D1-94B0-47DA4A6EA572}" type="pres">
      <dgm:prSet presAssocID="{844BF3CF-5C23-4725-95BC-457876B3FF3D}" presName="childShp" presStyleLbl="bgAccFollowNode1" presStyleIdx="1" presStyleCnt="5" custScaleX="101370" custLinFactNeighborX="-1872" custLinFactNeighborY="4764">
        <dgm:presLayoutVars>
          <dgm:bulletEnabled val="1"/>
        </dgm:presLayoutVars>
      </dgm:prSet>
      <dgm:spPr/>
    </dgm:pt>
    <dgm:pt modelId="{5AC69E91-8BDD-4AD4-901A-DE863C669DD3}" type="pres">
      <dgm:prSet presAssocID="{AA51AB5E-935F-42BD-919F-C37813B7A142}" presName="spacing" presStyleCnt="0"/>
      <dgm:spPr/>
    </dgm:pt>
    <dgm:pt modelId="{F0F21E14-F4C7-4AED-A272-916AF468A90E}" type="pres">
      <dgm:prSet presAssocID="{0BDDBC3E-B38D-40D4-B8E1-3BAA8F94F944}" presName="linNode" presStyleCnt="0"/>
      <dgm:spPr/>
    </dgm:pt>
    <dgm:pt modelId="{BFA893BD-39E6-4A0E-9F86-5869BDE5C9C6}" type="pres">
      <dgm:prSet presAssocID="{0BDDBC3E-B38D-40D4-B8E1-3BAA8F94F944}" presName="parentShp" presStyleLbl="node1" presStyleIdx="2" presStyleCnt="5" custLinFactNeighborX="-2362" custLinFactNeighborY="4764">
        <dgm:presLayoutVars>
          <dgm:bulletEnabled val="1"/>
        </dgm:presLayoutVars>
      </dgm:prSet>
      <dgm:spPr/>
    </dgm:pt>
    <dgm:pt modelId="{5ACAEB9C-F704-4745-B5BD-056A78CA9AC8}" type="pres">
      <dgm:prSet presAssocID="{0BDDBC3E-B38D-40D4-B8E1-3BAA8F94F944}" presName="childShp" presStyleLbl="bgAccFollowNode1" presStyleIdx="2" presStyleCnt="5" custLinFactNeighborX="0">
        <dgm:presLayoutVars>
          <dgm:bulletEnabled val="1"/>
        </dgm:presLayoutVars>
      </dgm:prSet>
      <dgm:spPr/>
    </dgm:pt>
    <dgm:pt modelId="{53B56E7D-DB9E-479F-AB83-F77C72760D55}" type="pres">
      <dgm:prSet presAssocID="{5904D90E-A737-433C-864E-4A7A826844C8}" presName="spacing" presStyleCnt="0"/>
      <dgm:spPr/>
    </dgm:pt>
    <dgm:pt modelId="{3EEA4E16-B3A9-41E8-B79C-B9B4072B4D05}" type="pres">
      <dgm:prSet presAssocID="{4DE6DD53-D5A9-4073-96E8-F6948071127D}" presName="linNode" presStyleCnt="0"/>
      <dgm:spPr/>
    </dgm:pt>
    <dgm:pt modelId="{43A20C1A-3A1E-4873-934A-2BDF7A2C6B75}" type="pres">
      <dgm:prSet presAssocID="{4DE6DD53-D5A9-4073-96E8-F6948071127D}" presName="parentShp" presStyleLbl="node1" presStyleIdx="3" presStyleCnt="5" custLinFactNeighborX="-2362" custLinFactNeighborY="4764">
        <dgm:presLayoutVars>
          <dgm:bulletEnabled val="1"/>
        </dgm:presLayoutVars>
      </dgm:prSet>
      <dgm:spPr/>
    </dgm:pt>
    <dgm:pt modelId="{61CD985B-7011-48E2-BE42-56F349FA8912}" type="pres">
      <dgm:prSet presAssocID="{4DE6DD53-D5A9-4073-96E8-F6948071127D}" presName="childShp" presStyleLbl="bgAccFollowNode1" presStyleIdx="3" presStyleCnt="5" custLinFactNeighborX="-608">
        <dgm:presLayoutVars>
          <dgm:bulletEnabled val="1"/>
        </dgm:presLayoutVars>
      </dgm:prSet>
      <dgm:spPr/>
    </dgm:pt>
    <dgm:pt modelId="{65634858-74FE-4720-B705-438CC21C3863}" type="pres">
      <dgm:prSet presAssocID="{279FA53E-E77D-46DA-97EC-DEAB970B7A1F}" presName="spacing" presStyleCnt="0"/>
      <dgm:spPr/>
    </dgm:pt>
    <dgm:pt modelId="{EBCCB893-982E-47D2-9235-7E34B29EF995}" type="pres">
      <dgm:prSet presAssocID="{5671DF61-83C8-4D2D-97E7-854B3C8519B4}" presName="linNode" presStyleCnt="0"/>
      <dgm:spPr/>
    </dgm:pt>
    <dgm:pt modelId="{8FF505AA-98A4-4552-91D0-DBB976896BB6}" type="pres">
      <dgm:prSet presAssocID="{5671DF61-83C8-4D2D-97E7-854B3C8519B4}" presName="parentShp" presStyleLbl="node1" presStyleIdx="4" presStyleCnt="5" custLinFactNeighborX="-2362" custLinFactNeighborY="185">
        <dgm:presLayoutVars>
          <dgm:bulletEnabled val="1"/>
        </dgm:presLayoutVars>
      </dgm:prSet>
      <dgm:spPr/>
    </dgm:pt>
    <dgm:pt modelId="{F128C279-5542-4516-AAEC-8E33E3689912}" type="pres">
      <dgm:prSet presAssocID="{5671DF61-83C8-4D2D-97E7-854B3C8519B4}" presName="childShp" presStyleLbl="bgAccFollowNode1" presStyleIdx="4" presStyleCnt="5" custLinFactNeighborX="-1872" custLinFactNeighborY="4813">
        <dgm:presLayoutVars>
          <dgm:bulletEnabled val="1"/>
        </dgm:presLayoutVars>
      </dgm:prSet>
      <dgm:spPr/>
    </dgm:pt>
  </dgm:ptLst>
  <dgm:cxnLst>
    <dgm:cxn modelId="{D4F5A903-2540-49AD-84A2-012363C9C719}" srcId="{0BDDBC3E-B38D-40D4-B8E1-3BAA8F94F944}" destId="{EC010D92-1BC7-4C6D-A1BD-094B0C0A8827}" srcOrd="0" destOrd="0" parTransId="{82F1DFEE-3AFE-41E9-822E-D11AB787FBFD}" sibTransId="{236FDE2D-A818-488A-A8FC-C7D1E51DBA37}"/>
    <dgm:cxn modelId="{264D210F-2094-43FF-950F-C3234E8DD077}" srcId="{D024D9CB-CEDB-48A9-82D8-C50FF5A4E6D0}" destId="{D2205071-B129-4BA9-AFA2-BB5314C2A21F}" srcOrd="0" destOrd="0" parTransId="{C9E7B8DE-1C07-47EE-87FD-D3FE202003E1}" sibTransId="{F7073FDC-ED11-4D56-8704-23A354D5F5C7}"/>
    <dgm:cxn modelId="{4B690E14-7805-4389-BA2B-C1F4C256015F}" srcId="{5671DF61-83C8-4D2D-97E7-854B3C8519B4}" destId="{52ED6AC2-03F5-4CFB-85F9-6DC691CFC1C2}" srcOrd="0" destOrd="0" parTransId="{D647BDC5-C650-46D7-B125-C2C70BD91733}" sibTransId="{88E61E85-2AF5-45F8-955E-711A38B1FE80}"/>
    <dgm:cxn modelId="{D00F0129-BA50-4BAB-94EF-C6A47CA84D94}" type="presOf" srcId="{52ED6AC2-03F5-4CFB-85F9-6DC691CFC1C2}" destId="{F128C279-5542-4516-AAEC-8E33E3689912}" srcOrd="0" destOrd="0" presId="urn:microsoft.com/office/officeart/2005/8/layout/vList6"/>
    <dgm:cxn modelId="{D240202B-E7E7-4A28-AE21-24ECD509AF5F}" srcId="{29A1A411-D8CF-46BC-A44F-68D95D62C383}" destId="{0BDDBC3E-B38D-40D4-B8E1-3BAA8F94F944}" srcOrd="2" destOrd="0" parTransId="{9957581A-C9CF-4EE7-B3EF-A9B473FE7625}" sibTransId="{5904D90E-A737-433C-864E-4A7A826844C8}"/>
    <dgm:cxn modelId="{829FC060-C491-45BA-91AB-693F1B51DCD1}" type="presOf" srcId="{D024D9CB-CEDB-48A9-82D8-C50FF5A4E6D0}" destId="{7178DFD7-3C63-41EE-899B-9FB74DADA7F3}" srcOrd="0" destOrd="0" presId="urn:microsoft.com/office/officeart/2005/8/layout/vList6"/>
    <dgm:cxn modelId="{64D30C67-DAE7-43C1-9985-2C8B67F8C7EC}" srcId="{29A1A411-D8CF-46BC-A44F-68D95D62C383}" destId="{4DE6DD53-D5A9-4073-96E8-F6948071127D}" srcOrd="3" destOrd="0" parTransId="{90613283-405D-4370-9AE8-5A66D1956409}" sibTransId="{279FA53E-E77D-46DA-97EC-DEAB970B7A1F}"/>
    <dgm:cxn modelId="{20809B4C-7C7C-4E61-B479-ABEE7534CF82}" type="presOf" srcId="{FCC11713-8848-4907-AEDA-2B99F436C170}" destId="{61CD985B-7011-48E2-BE42-56F349FA8912}" srcOrd="0" destOrd="0" presId="urn:microsoft.com/office/officeart/2005/8/layout/vList6"/>
    <dgm:cxn modelId="{CC71BE53-B0AA-42F3-8E25-66E2C17AA24E}" srcId="{4DE6DD53-D5A9-4073-96E8-F6948071127D}" destId="{FCC11713-8848-4907-AEDA-2B99F436C170}" srcOrd="0" destOrd="0" parTransId="{D499A05E-4C61-44FC-A50D-4CDEABD0C901}" sibTransId="{BF293DFB-D3AE-4520-9976-EE6BFFA70562}"/>
    <dgm:cxn modelId="{9D846379-715B-487E-A1DD-008A7BF22F95}" srcId="{844BF3CF-5C23-4725-95BC-457876B3FF3D}" destId="{99102B58-08F3-4D7C-A4ED-5D289F5D8A40}" srcOrd="0" destOrd="0" parTransId="{AE7A360E-436F-49E7-8CC1-E3BF8407C071}" sibTransId="{8895AF30-46AF-4863-9EA8-1A428A541143}"/>
    <dgm:cxn modelId="{E432597F-4EBB-4648-B95D-F3196B943A40}" type="presOf" srcId="{D2205071-B129-4BA9-AFA2-BB5314C2A21F}" destId="{12CE44F9-2D55-46FD-9674-0283DDCC8E82}" srcOrd="0" destOrd="0" presId="urn:microsoft.com/office/officeart/2005/8/layout/vList6"/>
    <dgm:cxn modelId="{4CC77880-044C-4928-AE0A-32FEE5E16AD9}" type="presOf" srcId="{99102B58-08F3-4D7C-A4ED-5D289F5D8A40}" destId="{6BE93F8D-C6D2-42D1-94B0-47DA4A6EA572}" srcOrd="0" destOrd="0" presId="urn:microsoft.com/office/officeart/2005/8/layout/vList6"/>
    <dgm:cxn modelId="{4C01F181-84AC-4A4B-A237-442B71F4F4DD}" type="presOf" srcId="{5671DF61-83C8-4D2D-97E7-854B3C8519B4}" destId="{8FF505AA-98A4-4552-91D0-DBB976896BB6}" srcOrd="0" destOrd="0" presId="urn:microsoft.com/office/officeart/2005/8/layout/vList6"/>
    <dgm:cxn modelId="{49439A8A-2567-412D-8920-8D7E15F5D6A2}" srcId="{29A1A411-D8CF-46BC-A44F-68D95D62C383}" destId="{844BF3CF-5C23-4725-95BC-457876B3FF3D}" srcOrd="1" destOrd="0" parTransId="{C18426E7-AA4C-4A17-B181-DC18EC8D9BD9}" sibTransId="{AA51AB5E-935F-42BD-919F-C37813B7A142}"/>
    <dgm:cxn modelId="{7CB8A09A-85C8-4996-A1DB-E9BF92EC2C86}" srcId="{29A1A411-D8CF-46BC-A44F-68D95D62C383}" destId="{5671DF61-83C8-4D2D-97E7-854B3C8519B4}" srcOrd="4" destOrd="0" parTransId="{61AE9CCD-1B1E-4185-8D55-93F04A5D23C6}" sibTransId="{2727C9B4-F239-4A0B-BCE7-388ADE3C75CE}"/>
    <dgm:cxn modelId="{79CBD7A0-A843-4919-B052-AEC5AC5996B9}" type="presOf" srcId="{4DE6DD53-D5A9-4073-96E8-F6948071127D}" destId="{43A20C1A-3A1E-4873-934A-2BDF7A2C6B75}" srcOrd="0" destOrd="0" presId="urn:microsoft.com/office/officeart/2005/8/layout/vList6"/>
    <dgm:cxn modelId="{7340C4B5-E9C2-46C2-B798-F4F79C0380DD}" type="presOf" srcId="{29A1A411-D8CF-46BC-A44F-68D95D62C383}" destId="{D7F5895F-F2DE-4EC0-A051-9613041BD885}" srcOrd="0" destOrd="0" presId="urn:microsoft.com/office/officeart/2005/8/layout/vList6"/>
    <dgm:cxn modelId="{A08DEBD5-5B8B-4F3B-BDFD-28F2B39D18FB}" type="presOf" srcId="{0BDDBC3E-B38D-40D4-B8E1-3BAA8F94F944}" destId="{BFA893BD-39E6-4A0E-9F86-5869BDE5C9C6}" srcOrd="0" destOrd="0" presId="urn:microsoft.com/office/officeart/2005/8/layout/vList6"/>
    <dgm:cxn modelId="{C41C14E6-9680-4C93-9210-7200056CA38E}" type="presOf" srcId="{EC010D92-1BC7-4C6D-A1BD-094B0C0A8827}" destId="{5ACAEB9C-F704-4745-B5BD-056A78CA9AC8}" srcOrd="0" destOrd="0" presId="urn:microsoft.com/office/officeart/2005/8/layout/vList6"/>
    <dgm:cxn modelId="{6EE250F1-54EB-49E4-988E-BBAE0DD6756D}" srcId="{29A1A411-D8CF-46BC-A44F-68D95D62C383}" destId="{D024D9CB-CEDB-48A9-82D8-C50FF5A4E6D0}" srcOrd="0" destOrd="0" parTransId="{5E15710E-BE1B-4D45-99DA-31783DF88DA3}" sibTransId="{0E021F41-04A5-43A4-A06E-D150E154E659}"/>
    <dgm:cxn modelId="{A5759BF9-28B1-404E-8CD3-F5986B59ADC3}" type="presOf" srcId="{844BF3CF-5C23-4725-95BC-457876B3FF3D}" destId="{2207806D-70E3-4AB8-A227-FDDCEB5B59E0}" srcOrd="0" destOrd="0" presId="urn:microsoft.com/office/officeart/2005/8/layout/vList6"/>
    <dgm:cxn modelId="{21A77902-8875-4C90-B05A-217C6D2268F5}" type="presParOf" srcId="{D7F5895F-F2DE-4EC0-A051-9613041BD885}" destId="{E6AB9D71-B680-47F3-BA1D-9646E3D6E208}" srcOrd="0" destOrd="0" presId="urn:microsoft.com/office/officeart/2005/8/layout/vList6"/>
    <dgm:cxn modelId="{CE86D9E7-F2DD-44FD-98B9-23DBF3B47E40}" type="presParOf" srcId="{E6AB9D71-B680-47F3-BA1D-9646E3D6E208}" destId="{7178DFD7-3C63-41EE-899B-9FB74DADA7F3}" srcOrd="0" destOrd="0" presId="urn:microsoft.com/office/officeart/2005/8/layout/vList6"/>
    <dgm:cxn modelId="{78A4ED74-7254-41D8-BDD7-4D80D9CB4387}" type="presParOf" srcId="{E6AB9D71-B680-47F3-BA1D-9646E3D6E208}" destId="{12CE44F9-2D55-46FD-9674-0283DDCC8E82}" srcOrd="1" destOrd="0" presId="urn:microsoft.com/office/officeart/2005/8/layout/vList6"/>
    <dgm:cxn modelId="{4BEFF315-78D3-48DB-B08F-60D22164C2DA}" type="presParOf" srcId="{D7F5895F-F2DE-4EC0-A051-9613041BD885}" destId="{A17DBA4D-EAC6-497A-A0C4-726F4AD52643}" srcOrd="1" destOrd="0" presId="urn:microsoft.com/office/officeart/2005/8/layout/vList6"/>
    <dgm:cxn modelId="{DC21EA9E-D7B0-432E-9F11-8AB0E91D742B}" type="presParOf" srcId="{D7F5895F-F2DE-4EC0-A051-9613041BD885}" destId="{BEB64B77-8DC4-450F-958F-FDBEA2EA8541}" srcOrd="2" destOrd="0" presId="urn:microsoft.com/office/officeart/2005/8/layout/vList6"/>
    <dgm:cxn modelId="{D5487422-6AD5-4665-83CF-7670524592FD}" type="presParOf" srcId="{BEB64B77-8DC4-450F-958F-FDBEA2EA8541}" destId="{2207806D-70E3-4AB8-A227-FDDCEB5B59E0}" srcOrd="0" destOrd="0" presId="urn:microsoft.com/office/officeart/2005/8/layout/vList6"/>
    <dgm:cxn modelId="{420DFC9C-4FE9-40A6-964E-D4D1BB968827}" type="presParOf" srcId="{BEB64B77-8DC4-450F-958F-FDBEA2EA8541}" destId="{6BE93F8D-C6D2-42D1-94B0-47DA4A6EA572}" srcOrd="1" destOrd="0" presId="urn:microsoft.com/office/officeart/2005/8/layout/vList6"/>
    <dgm:cxn modelId="{EA3FA6DF-C089-4B19-A22C-15D86C7F8CF4}" type="presParOf" srcId="{D7F5895F-F2DE-4EC0-A051-9613041BD885}" destId="{5AC69E91-8BDD-4AD4-901A-DE863C669DD3}" srcOrd="3" destOrd="0" presId="urn:microsoft.com/office/officeart/2005/8/layout/vList6"/>
    <dgm:cxn modelId="{3A8A5EDC-7BEE-4D8F-91E7-05A17B86CE48}" type="presParOf" srcId="{D7F5895F-F2DE-4EC0-A051-9613041BD885}" destId="{F0F21E14-F4C7-4AED-A272-916AF468A90E}" srcOrd="4" destOrd="0" presId="urn:microsoft.com/office/officeart/2005/8/layout/vList6"/>
    <dgm:cxn modelId="{A432A7E8-69A2-4527-8B02-8AAADC5002FA}" type="presParOf" srcId="{F0F21E14-F4C7-4AED-A272-916AF468A90E}" destId="{BFA893BD-39E6-4A0E-9F86-5869BDE5C9C6}" srcOrd="0" destOrd="0" presId="urn:microsoft.com/office/officeart/2005/8/layout/vList6"/>
    <dgm:cxn modelId="{8DF74152-0B05-41DD-AB81-92C29D057F44}" type="presParOf" srcId="{F0F21E14-F4C7-4AED-A272-916AF468A90E}" destId="{5ACAEB9C-F704-4745-B5BD-056A78CA9AC8}" srcOrd="1" destOrd="0" presId="urn:microsoft.com/office/officeart/2005/8/layout/vList6"/>
    <dgm:cxn modelId="{FD025D80-9A7E-46ED-BD6A-9EE99F4492D0}" type="presParOf" srcId="{D7F5895F-F2DE-4EC0-A051-9613041BD885}" destId="{53B56E7D-DB9E-479F-AB83-F77C72760D55}" srcOrd="5" destOrd="0" presId="urn:microsoft.com/office/officeart/2005/8/layout/vList6"/>
    <dgm:cxn modelId="{65142495-C7DB-4F69-8397-84202983368A}" type="presParOf" srcId="{D7F5895F-F2DE-4EC0-A051-9613041BD885}" destId="{3EEA4E16-B3A9-41E8-B79C-B9B4072B4D05}" srcOrd="6" destOrd="0" presId="urn:microsoft.com/office/officeart/2005/8/layout/vList6"/>
    <dgm:cxn modelId="{31AD1D6F-4565-4E52-AA3C-7245FFE13C8B}" type="presParOf" srcId="{3EEA4E16-B3A9-41E8-B79C-B9B4072B4D05}" destId="{43A20C1A-3A1E-4873-934A-2BDF7A2C6B75}" srcOrd="0" destOrd="0" presId="urn:microsoft.com/office/officeart/2005/8/layout/vList6"/>
    <dgm:cxn modelId="{2C556BDB-EB3B-454A-A270-FB4B5D664A12}" type="presParOf" srcId="{3EEA4E16-B3A9-41E8-B79C-B9B4072B4D05}" destId="{61CD985B-7011-48E2-BE42-56F349FA8912}" srcOrd="1" destOrd="0" presId="urn:microsoft.com/office/officeart/2005/8/layout/vList6"/>
    <dgm:cxn modelId="{41878855-C58B-4246-8641-96E1FE9824BC}" type="presParOf" srcId="{D7F5895F-F2DE-4EC0-A051-9613041BD885}" destId="{65634858-74FE-4720-B705-438CC21C3863}" srcOrd="7" destOrd="0" presId="urn:microsoft.com/office/officeart/2005/8/layout/vList6"/>
    <dgm:cxn modelId="{74C94E98-02F6-4CAB-AA12-5F6B78807EEE}" type="presParOf" srcId="{D7F5895F-F2DE-4EC0-A051-9613041BD885}" destId="{EBCCB893-982E-47D2-9235-7E34B29EF995}" srcOrd="8" destOrd="0" presId="urn:microsoft.com/office/officeart/2005/8/layout/vList6"/>
    <dgm:cxn modelId="{7EE6094D-F517-41D0-B5A8-12BEFF09135F}" type="presParOf" srcId="{EBCCB893-982E-47D2-9235-7E34B29EF995}" destId="{8FF505AA-98A4-4552-91D0-DBB976896BB6}" srcOrd="0" destOrd="0" presId="urn:microsoft.com/office/officeart/2005/8/layout/vList6"/>
    <dgm:cxn modelId="{BE4C29DF-30AE-4CC8-8A47-9480B2B119CF}" type="presParOf" srcId="{EBCCB893-982E-47D2-9235-7E34B29EF995}" destId="{F128C279-5542-4516-AAEC-8E33E3689912}"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2A2E31-9378-4DE0-AC15-1AA3F378474C}" type="doc">
      <dgm:prSet loTypeId="urn:microsoft.com/office/officeart/2005/8/layout/hierarchy3" loCatId="list" qsTypeId="urn:microsoft.com/office/officeart/2005/8/quickstyle/3d4" qsCatId="3D" csTypeId="urn:microsoft.com/office/officeart/2005/8/colors/accent0_3" csCatId="mainScheme" phldr="1"/>
      <dgm:spPr/>
      <dgm:t>
        <a:bodyPr/>
        <a:lstStyle/>
        <a:p>
          <a:endParaRPr lang="en-GB"/>
        </a:p>
      </dgm:t>
    </dgm:pt>
    <dgm:pt modelId="{773B80EC-6CDB-4D80-BE64-4701A0ACAC09}">
      <dgm:prSet phldrT="[Text]" custT="1"/>
      <dgm:spPr/>
      <dgm:t>
        <a:bodyPr/>
        <a:lstStyle/>
        <a:p>
          <a:r>
            <a:rPr lang="en-GB" sz="1800" b="1" dirty="0"/>
            <a:t>Research Institutes</a:t>
          </a:r>
        </a:p>
      </dgm:t>
    </dgm:pt>
    <dgm:pt modelId="{6747F665-5886-4D6F-930D-AC3F6B40F693}" type="parTrans" cxnId="{46E66AD8-54EC-404C-8694-0BB12FBC8D87}">
      <dgm:prSet/>
      <dgm:spPr/>
      <dgm:t>
        <a:bodyPr/>
        <a:lstStyle/>
        <a:p>
          <a:endParaRPr lang="en-GB" sz="1600"/>
        </a:p>
      </dgm:t>
    </dgm:pt>
    <dgm:pt modelId="{5444C7BB-DF0D-468C-9458-E21D63DBDD98}" type="sibTrans" cxnId="{46E66AD8-54EC-404C-8694-0BB12FBC8D87}">
      <dgm:prSet/>
      <dgm:spPr/>
      <dgm:t>
        <a:bodyPr/>
        <a:lstStyle/>
        <a:p>
          <a:endParaRPr lang="en-GB" sz="1600"/>
        </a:p>
      </dgm:t>
    </dgm:pt>
    <dgm:pt modelId="{5473F343-0290-4BC1-9CC1-DEC0DA8F67A6}">
      <dgm:prSet phldrT="[Text]" custT="1"/>
      <dgm:spPr/>
      <dgm:t>
        <a:bodyPr/>
        <a:lstStyle/>
        <a:p>
          <a:r>
            <a:rPr lang="en-GB" sz="1800" b="1" dirty="0"/>
            <a:t>Space Agencies</a:t>
          </a:r>
        </a:p>
      </dgm:t>
    </dgm:pt>
    <dgm:pt modelId="{7865C138-7A19-4CAB-9105-5CDD0C4321F4}" type="parTrans" cxnId="{BD40F94A-4D0C-440E-983E-9B2791313E03}">
      <dgm:prSet/>
      <dgm:spPr/>
      <dgm:t>
        <a:bodyPr/>
        <a:lstStyle/>
        <a:p>
          <a:endParaRPr lang="en-GB" sz="1600"/>
        </a:p>
      </dgm:t>
    </dgm:pt>
    <dgm:pt modelId="{A028C2E9-1CB7-4EE6-8109-F900CE88E434}" type="sibTrans" cxnId="{BD40F94A-4D0C-440E-983E-9B2791313E03}">
      <dgm:prSet/>
      <dgm:spPr/>
      <dgm:t>
        <a:bodyPr/>
        <a:lstStyle/>
        <a:p>
          <a:endParaRPr lang="en-GB" sz="1600"/>
        </a:p>
      </dgm:t>
    </dgm:pt>
    <dgm:pt modelId="{75476704-B9C1-4CBC-8F59-C9B6B05F8A91}">
      <dgm:prSet phldrT="[Text]" custT="1"/>
      <dgm:spPr/>
      <dgm:t>
        <a:bodyPr/>
        <a:lstStyle/>
        <a:p>
          <a:r>
            <a:rPr lang="en-GB" sz="1800" b="1" dirty="0"/>
            <a:t>Private Sector</a:t>
          </a:r>
        </a:p>
      </dgm:t>
    </dgm:pt>
    <dgm:pt modelId="{D7FF7B75-5E8B-4A5C-9E55-BBF595407F2E}" type="parTrans" cxnId="{7CA5B960-638A-4D12-B8D3-8F8DB5A85467}">
      <dgm:prSet/>
      <dgm:spPr/>
      <dgm:t>
        <a:bodyPr/>
        <a:lstStyle/>
        <a:p>
          <a:endParaRPr lang="en-GB" sz="1600"/>
        </a:p>
      </dgm:t>
    </dgm:pt>
    <dgm:pt modelId="{81A44D3C-D9A0-48B5-A333-5C3DC9CAA383}" type="sibTrans" cxnId="{7CA5B960-638A-4D12-B8D3-8F8DB5A85467}">
      <dgm:prSet/>
      <dgm:spPr/>
      <dgm:t>
        <a:bodyPr/>
        <a:lstStyle/>
        <a:p>
          <a:endParaRPr lang="en-GB" sz="1600"/>
        </a:p>
      </dgm:t>
    </dgm:pt>
    <dgm:pt modelId="{CD555F97-6989-422B-BF32-33163B978120}" type="pres">
      <dgm:prSet presAssocID="{072A2E31-9378-4DE0-AC15-1AA3F378474C}" presName="diagram" presStyleCnt="0">
        <dgm:presLayoutVars>
          <dgm:chPref val="1"/>
          <dgm:dir/>
          <dgm:animOne val="branch"/>
          <dgm:animLvl val="lvl"/>
          <dgm:resizeHandles/>
        </dgm:presLayoutVars>
      </dgm:prSet>
      <dgm:spPr/>
    </dgm:pt>
    <dgm:pt modelId="{CAEC68A7-01AE-4CD5-9A55-2909F4460102}" type="pres">
      <dgm:prSet presAssocID="{773B80EC-6CDB-4D80-BE64-4701A0ACAC09}" presName="root" presStyleCnt="0"/>
      <dgm:spPr/>
    </dgm:pt>
    <dgm:pt modelId="{68F71E75-8D14-42BD-893A-281ACF643DCD}" type="pres">
      <dgm:prSet presAssocID="{773B80EC-6CDB-4D80-BE64-4701A0ACAC09}" presName="rootComposite" presStyleCnt="0"/>
      <dgm:spPr/>
    </dgm:pt>
    <dgm:pt modelId="{8F80AB9B-9966-4AAF-AF38-F6BA9D8ADA91}" type="pres">
      <dgm:prSet presAssocID="{773B80EC-6CDB-4D80-BE64-4701A0ACAC09}" presName="rootText" presStyleLbl="node1" presStyleIdx="0" presStyleCnt="3" custScaleX="58254" custScaleY="52648" custLinFactY="-3035" custLinFactNeighborX="-937" custLinFactNeighborY="-100000"/>
      <dgm:spPr/>
    </dgm:pt>
    <dgm:pt modelId="{5059C280-4E8A-44EA-B720-1F5EC8F99D84}" type="pres">
      <dgm:prSet presAssocID="{773B80EC-6CDB-4D80-BE64-4701A0ACAC09}" presName="rootConnector" presStyleLbl="node1" presStyleIdx="0" presStyleCnt="3"/>
      <dgm:spPr/>
    </dgm:pt>
    <dgm:pt modelId="{20C5CB85-0E62-4C94-8CE5-1A28546394EC}" type="pres">
      <dgm:prSet presAssocID="{773B80EC-6CDB-4D80-BE64-4701A0ACAC09}" presName="childShape" presStyleCnt="0"/>
      <dgm:spPr/>
    </dgm:pt>
    <dgm:pt modelId="{69BCEA45-F799-402C-A185-49DC3A2A33AD}" type="pres">
      <dgm:prSet presAssocID="{5473F343-0290-4BC1-9CC1-DEC0DA8F67A6}" presName="root" presStyleCnt="0"/>
      <dgm:spPr/>
    </dgm:pt>
    <dgm:pt modelId="{DFAF98B1-C625-405C-9749-5FDDFE501C7C}" type="pres">
      <dgm:prSet presAssocID="{5473F343-0290-4BC1-9CC1-DEC0DA8F67A6}" presName="rootComposite" presStyleCnt="0"/>
      <dgm:spPr/>
    </dgm:pt>
    <dgm:pt modelId="{DEEC2729-DB50-4164-9323-94A24BC7366B}" type="pres">
      <dgm:prSet presAssocID="{5473F343-0290-4BC1-9CC1-DEC0DA8F67A6}" presName="rootText" presStyleLbl="node1" presStyleIdx="1" presStyleCnt="3" custScaleX="58254" custScaleY="52648" custLinFactY="-3035" custLinFactNeighborX="-2584" custLinFactNeighborY="-100000"/>
      <dgm:spPr/>
    </dgm:pt>
    <dgm:pt modelId="{21FA2EC7-C6D9-4217-8D2C-B3083380A5C4}" type="pres">
      <dgm:prSet presAssocID="{5473F343-0290-4BC1-9CC1-DEC0DA8F67A6}" presName="rootConnector" presStyleLbl="node1" presStyleIdx="1" presStyleCnt="3"/>
      <dgm:spPr/>
    </dgm:pt>
    <dgm:pt modelId="{7FECBE1D-0E0B-4F71-8BB4-D270C5CD3843}" type="pres">
      <dgm:prSet presAssocID="{5473F343-0290-4BC1-9CC1-DEC0DA8F67A6}" presName="childShape" presStyleCnt="0"/>
      <dgm:spPr/>
    </dgm:pt>
    <dgm:pt modelId="{1B12CC4F-9217-4C93-A7FB-921E94875984}" type="pres">
      <dgm:prSet presAssocID="{75476704-B9C1-4CBC-8F59-C9B6B05F8A91}" presName="root" presStyleCnt="0"/>
      <dgm:spPr/>
    </dgm:pt>
    <dgm:pt modelId="{3092D09C-C56B-4A64-BB85-B48A228B110D}" type="pres">
      <dgm:prSet presAssocID="{75476704-B9C1-4CBC-8F59-C9B6B05F8A91}" presName="rootComposite" presStyleCnt="0"/>
      <dgm:spPr/>
    </dgm:pt>
    <dgm:pt modelId="{835F78A1-68D4-456E-92AE-FB2E7273A950}" type="pres">
      <dgm:prSet presAssocID="{75476704-B9C1-4CBC-8F59-C9B6B05F8A91}" presName="rootText" presStyleLbl="node1" presStyleIdx="2" presStyleCnt="3" custScaleX="58254" custScaleY="52648" custLinFactY="-3035" custLinFactNeighborX="-2541" custLinFactNeighborY="-100000"/>
      <dgm:spPr/>
    </dgm:pt>
    <dgm:pt modelId="{74FBB81F-A833-4398-B000-1D4F99E6E3BC}" type="pres">
      <dgm:prSet presAssocID="{75476704-B9C1-4CBC-8F59-C9B6B05F8A91}" presName="rootConnector" presStyleLbl="node1" presStyleIdx="2" presStyleCnt="3"/>
      <dgm:spPr/>
    </dgm:pt>
    <dgm:pt modelId="{EBD8D7AD-80F2-4752-AF0E-4087ECF855E1}" type="pres">
      <dgm:prSet presAssocID="{75476704-B9C1-4CBC-8F59-C9B6B05F8A91}" presName="childShape" presStyleCnt="0"/>
      <dgm:spPr/>
    </dgm:pt>
  </dgm:ptLst>
  <dgm:cxnLst>
    <dgm:cxn modelId="{5F57DA1D-93CF-43A8-BDF7-8408E06528C0}" type="presOf" srcId="{773B80EC-6CDB-4D80-BE64-4701A0ACAC09}" destId="{5059C280-4E8A-44EA-B720-1F5EC8F99D84}" srcOrd="1" destOrd="0" presId="urn:microsoft.com/office/officeart/2005/8/layout/hierarchy3"/>
    <dgm:cxn modelId="{538E7E2A-F2D0-4D4D-A3DD-4745809DDA46}" type="presOf" srcId="{75476704-B9C1-4CBC-8F59-C9B6B05F8A91}" destId="{74FBB81F-A833-4398-B000-1D4F99E6E3BC}" srcOrd="1" destOrd="0" presId="urn:microsoft.com/office/officeart/2005/8/layout/hierarchy3"/>
    <dgm:cxn modelId="{7CA5B960-638A-4D12-B8D3-8F8DB5A85467}" srcId="{072A2E31-9378-4DE0-AC15-1AA3F378474C}" destId="{75476704-B9C1-4CBC-8F59-C9B6B05F8A91}" srcOrd="2" destOrd="0" parTransId="{D7FF7B75-5E8B-4A5C-9E55-BBF595407F2E}" sibTransId="{81A44D3C-D9A0-48B5-A333-5C3DC9CAA383}"/>
    <dgm:cxn modelId="{BD40F94A-4D0C-440E-983E-9B2791313E03}" srcId="{072A2E31-9378-4DE0-AC15-1AA3F378474C}" destId="{5473F343-0290-4BC1-9CC1-DEC0DA8F67A6}" srcOrd="1" destOrd="0" parTransId="{7865C138-7A19-4CAB-9105-5CDD0C4321F4}" sibTransId="{A028C2E9-1CB7-4EE6-8109-F900CE88E434}"/>
    <dgm:cxn modelId="{49917172-2C7E-44E9-A3D5-1F089B25761C}" type="presOf" srcId="{75476704-B9C1-4CBC-8F59-C9B6B05F8A91}" destId="{835F78A1-68D4-456E-92AE-FB2E7273A950}" srcOrd="0" destOrd="0" presId="urn:microsoft.com/office/officeart/2005/8/layout/hierarchy3"/>
    <dgm:cxn modelId="{83D0288E-BB24-4D3D-8448-C8A2B5549281}" type="presOf" srcId="{5473F343-0290-4BC1-9CC1-DEC0DA8F67A6}" destId="{DEEC2729-DB50-4164-9323-94A24BC7366B}" srcOrd="0" destOrd="0" presId="urn:microsoft.com/office/officeart/2005/8/layout/hierarchy3"/>
    <dgm:cxn modelId="{20AA2FCA-7638-4C41-BF69-17BDD7F825B8}" type="presOf" srcId="{5473F343-0290-4BC1-9CC1-DEC0DA8F67A6}" destId="{21FA2EC7-C6D9-4217-8D2C-B3083380A5C4}" srcOrd="1" destOrd="0" presId="urn:microsoft.com/office/officeart/2005/8/layout/hierarchy3"/>
    <dgm:cxn modelId="{0D18E0CA-125B-440E-9676-E18055BEAB04}" type="presOf" srcId="{773B80EC-6CDB-4D80-BE64-4701A0ACAC09}" destId="{8F80AB9B-9966-4AAF-AF38-F6BA9D8ADA91}" srcOrd="0" destOrd="0" presId="urn:microsoft.com/office/officeart/2005/8/layout/hierarchy3"/>
    <dgm:cxn modelId="{46E66AD8-54EC-404C-8694-0BB12FBC8D87}" srcId="{072A2E31-9378-4DE0-AC15-1AA3F378474C}" destId="{773B80EC-6CDB-4D80-BE64-4701A0ACAC09}" srcOrd="0" destOrd="0" parTransId="{6747F665-5886-4D6F-930D-AC3F6B40F693}" sibTransId="{5444C7BB-DF0D-468C-9458-E21D63DBDD98}"/>
    <dgm:cxn modelId="{AFF0A7FC-7D88-4D0E-869D-12219BC5BC7D}" type="presOf" srcId="{072A2E31-9378-4DE0-AC15-1AA3F378474C}" destId="{CD555F97-6989-422B-BF32-33163B978120}" srcOrd="0" destOrd="0" presId="urn:microsoft.com/office/officeart/2005/8/layout/hierarchy3"/>
    <dgm:cxn modelId="{D722EB10-14B3-4FB3-BAEC-3E53DB859650}" type="presParOf" srcId="{CD555F97-6989-422B-BF32-33163B978120}" destId="{CAEC68A7-01AE-4CD5-9A55-2909F4460102}" srcOrd="0" destOrd="0" presId="urn:microsoft.com/office/officeart/2005/8/layout/hierarchy3"/>
    <dgm:cxn modelId="{17A4E096-B41C-498B-9454-C8070A3CAADC}" type="presParOf" srcId="{CAEC68A7-01AE-4CD5-9A55-2909F4460102}" destId="{68F71E75-8D14-42BD-893A-281ACF643DCD}" srcOrd="0" destOrd="0" presId="urn:microsoft.com/office/officeart/2005/8/layout/hierarchy3"/>
    <dgm:cxn modelId="{B53FDEAB-3F82-430A-A7C2-318EB47F0A39}" type="presParOf" srcId="{68F71E75-8D14-42BD-893A-281ACF643DCD}" destId="{8F80AB9B-9966-4AAF-AF38-F6BA9D8ADA91}" srcOrd="0" destOrd="0" presId="urn:microsoft.com/office/officeart/2005/8/layout/hierarchy3"/>
    <dgm:cxn modelId="{3EACFB9B-11DD-48B3-9F26-E5335C44FC02}" type="presParOf" srcId="{68F71E75-8D14-42BD-893A-281ACF643DCD}" destId="{5059C280-4E8A-44EA-B720-1F5EC8F99D84}" srcOrd="1" destOrd="0" presId="urn:microsoft.com/office/officeart/2005/8/layout/hierarchy3"/>
    <dgm:cxn modelId="{DB2C30B2-A285-4E08-BA76-9E4C6171EE0E}" type="presParOf" srcId="{CAEC68A7-01AE-4CD5-9A55-2909F4460102}" destId="{20C5CB85-0E62-4C94-8CE5-1A28546394EC}" srcOrd="1" destOrd="0" presId="urn:microsoft.com/office/officeart/2005/8/layout/hierarchy3"/>
    <dgm:cxn modelId="{A7302104-05F5-4A6A-87A2-9D6AF16D535E}" type="presParOf" srcId="{CD555F97-6989-422B-BF32-33163B978120}" destId="{69BCEA45-F799-402C-A185-49DC3A2A33AD}" srcOrd="1" destOrd="0" presId="urn:microsoft.com/office/officeart/2005/8/layout/hierarchy3"/>
    <dgm:cxn modelId="{7A9D09D8-A23F-4A4F-B2C3-B996BB2BB6D5}" type="presParOf" srcId="{69BCEA45-F799-402C-A185-49DC3A2A33AD}" destId="{DFAF98B1-C625-405C-9749-5FDDFE501C7C}" srcOrd="0" destOrd="0" presId="urn:microsoft.com/office/officeart/2005/8/layout/hierarchy3"/>
    <dgm:cxn modelId="{F7D4EDB9-82D4-439F-9ECB-FC91E7C5ADD4}" type="presParOf" srcId="{DFAF98B1-C625-405C-9749-5FDDFE501C7C}" destId="{DEEC2729-DB50-4164-9323-94A24BC7366B}" srcOrd="0" destOrd="0" presId="urn:microsoft.com/office/officeart/2005/8/layout/hierarchy3"/>
    <dgm:cxn modelId="{7AEF7453-28E3-4139-BB61-7F821ADC6DA9}" type="presParOf" srcId="{DFAF98B1-C625-405C-9749-5FDDFE501C7C}" destId="{21FA2EC7-C6D9-4217-8D2C-B3083380A5C4}" srcOrd="1" destOrd="0" presId="urn:microsoft.com/office/officeart/2005/8/layout/hierarchy3"/>
    <dgm:cxn modelId="{69DB41E1-BD61-4BC8-9C7E-2800683E10F9}" type="presParOf" srcId="{69BCEA45-F799-402C-A185-49DC3A2A33AD}" destId="{7FECBE1D-0E0B-4F71-8BB4-D270C5CD3843}" srcOrd="1" destOrd="0" presId="urn:microsoft.com/office/officeart/2005/8/layout/hierarchy3"/>
    <dgm:cxn modelId="{77A2BCA7-BC88-4EB4-999B-429D516994FF}" type="presParOf" srcId="{CD555F97-6989-422B-BF32-33163B978120}" destId="{1B12CC4F-9217-4C93-A7FB-921E94875984}" srcOrd="2" destOrd="0" presId="urn:microsoft.com/office/officeart/2005/8/layout/hierarchy3"/>
    <dgm:cxn modelId="{5233E814-0EF5-4897-A5E6-55449890C3A9}" type="presParOf" srcId="{1B12CC4F-9217-4C93-A7FB-921E94875984}" destId="{3092D09C-C56B-4A64-BB85-B48A228B110D}" srcOrd="0" destOrd="0" presId="urn:microsoft.com/office/officeart/2005/8/layout/hierarchy3"/>
    <dgm:cxn modelId="{2E7FD5D6-F8A4-4A7C-8484-8D1D51897363}" type="presParOf" srcId="{3092D09C-C56B-4A64-BB85-B48A228B110D}" destId="{835F78A1-68D4-456E-92AE-FB2E7273A950}" srcOrd="0" destOrd="0" presId="urn:microsoft.com/office/officeart/2005/8/layout/hierarchy3"/>
    <dgm:cxn modelId="{CE5AE0D8-D2B3-448B-8FAD-AE2DCCE6B6C5}" type="presParOf" srcId="{3092D09C-C56B-4A64-BB85-B48A228B110D}" destId="{74FBB81F-A833-4398-B000-1D4F99E6E3BC}" srcOrd="1" destOrd="0" presId="urn:microsoft.com/office/officeart/2005/8/layout/hierarchy3"/>
    <dgm:cxn modelId="{288F96F0-DC93-4702-B7C5-3C8F93B62AB6}" type="presParOf" srcId="{1B12CC4F-9217-4C93-A7FB-921E94875984}" destId="{EBD8D7AD-80F2-4752-AF0E-4087ECF855E1}" srcOrd="1" destOrd="0" presId="urn:microsoft.com/office/officeart/2005/8/layout/hierarchy3"/>
  </dgm:cxnLst>
  <dgm:bg>
    <a:solidFill>
      <a:schemeClr val="dk2">
        <a:hueOff val="0"/>
        <a:satOff val="0"/>
        <a:lumOff val="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E44F9-2D55-46FD-9674-0283DDCC8E82}">
      <dsp:nvSpPr>
        <dsp:cNvPr id="0" name=""/>
        <dsp:cNvSpPr/>
      </dsp:nvSpPr>
      <dsp:spPr>
        <a:xfrm>
          <a:off x="2204626" y="1091"/>
          <a:ext cx="3306940" cy="591181"/>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ctr" defTabSz="533400">
            <a:lnSpc>
              <a:spcPct val="90000"/>
            </a:lnSpc>
            <a:spcBef>
              <a:spcPct val="0"/>
            </a:spcBef>
            <a:spcAft>
              <a:spcPct val="15000"/>
            </a:spcAft>
            <a:buChar char="•"/>
          </a:pPr>
          <a:r>
            <a:rPr lang="en-GB" sz="1200" b="1" kern="1200" dirty="0"/>
            <a:t>Central hub for global initiatives under the UN roof for exchange, communication and coordination</a:t>
          </a:r>
        </a:p>
      </dsp:txBody>
      <dsp:txXfrm>
        <a:off x="2204626" y="74989"/>
        <a:ext cx="3085247" cy="443385"/>
      </dsp:txXfrm>
    </dsp:sp>
    <dsp:sp modelId="{7178DFD7-3C63-41EE-899B-9FB74DADA7F3}">
      <dsp:nvSpPr>
        <dsp:cNvPr id="0" name=""/>
        <dsp:cNvSpPr/>
      </dsp:nvSpPr>
      <dsp:spPr>
        <a:xfrm>
          <a:off x="0" y="28162"/>
          <a:ext cx="2204626" cy="59118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GB" sz="1200" b="1" kern="1200" dirty="0"/>
            <a:t>Space for Women Platform</a:t>
          </a:r>
        </a:p>
      </dsp:txBody>
      <dsp:txXfrm>
        <a:off x="28859" y="57021"/>
        <a:ext cx="2146908" cy="533463"/>
      </dsp:txXfrm>
    </dsp:sp>
    <dsp:sp modelId="{6BE93F8D-C6D2-42D1-94B0-47DA4A6EA572}">
      <dsp:nvSpPr>
        <dsp:cNvPr id="0" name=""/>
        <dsp:cNvSpPr/>
      </dsp:nvSpPr>
      <dsp:spPr>
        <a:xfrm>
          <a:off x="2146109" y="679555"/>
          <a:ext cx="3322782" cy="591181"/>
        </a:xfrm>
        <a:prstGeom prst="rightArrow">
          <a:avLst>
            <a:gd name="adj1" fmla="val 75000"/>
            <a:gd name="adj2" fmla="val 50000"/>
          </a:avLst>
        </a:prstGeom>
        <a:solidFill>
          <a:schemeClr val="accent5">
            <a:tint val="40000"/>
            <a:alpha val="90000"/>
            <a:hueOff val="-1684941"/>
            <a:satOff val="-5708"/>
            <a:lumOff val="-732"/>
            <a:alphaOff val="0"/>
          </a:schemeClr>
        </a:solidFill>
        <a:ln w="12700" cap="flat" cmpd="sng" algn="ctr">
          <a:solidFill>
            <a:schemeClr val="accent5">
              <a:tint val="40000"/>
              <a:alpha val="90000"/>
              <a:hueOff val="-1684941"/>
              <a:satOff val="-5708"/>
              <a:lumOff val="-73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ctr" defTabSz="533400">
            <a:lnSpc>
              <a:spcPct val="90000"/>
            </a:lnSpc>
            <a:spcBef>
              <a:spcPct val="0"/>
            </a:spcBef>
            <a:spcAft>
              <a:spcPct val="15000"/>
            </a:spcAft>
            <a:buChar char="•"/>
          </a:pPr>
          <a:r>
            <a:rPr lang="en-GB" sz="1200" b="1" kern="1200" dirty="0"/>
            <a:t>Global Network of role models and mentors to promote careers in STEM and the Space Sector </a:t>
          </a:r>
        </a:p>
      </dsp:txBody>
      <dsp:txXfrm>
        <a:off x="2146109" y="753453"/>
        <a:ext cx="3101089" cy="443385"/>
      </dsp:txXfrm>
    </dsp:sp>
    <dsp:sp modelId="{2207806D-70E3-4AB8-A227-FDDCEB5B59E0}">
      <dsp:nvSpPr>
        <dsp:cNvPr id="0" name=""/>
        <dsp:cNvSpPr/>
      </dsp:nvSpPr>
      <dsp:spPr>
        <a:xfrm>
          <a:off x="0" y="679555"/>
          <a:ext cx="2185250" cy="591181"/>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GB" sz="1200" b="1" kern="1200" dirty="0"/>
            <a:t>Space for Women Champions Network</a:t>
          </a:r>
        </a:p>
      </dsp:txBody>
      <dsp:txXfrm>
        <a:off x="28859" y="708414"/>
        <a:ext cx="2127532" cy="533463"/>
      </dsp:txXfrm>
    </dsp:sp>
    <dsp:sp modelId="{5ACAEB9C-F704-4745-B5BD-056A78CA9AC8}">
      <dsp:nvSpPr>
        <dsp:cNvPr id="0" name=""/>
        <dsp:cNvSpPr/>
      </dsp:nvSpPr>
      <dsp:spPr>
        <a:xfrm>
          <a:off x="2204626" y="1301690"/>
          <a:ext cx="3306940" cy="591181"/>
        </a:xfrm>
        <a:prstGeom prst="rightArrow">
          <a:avLst>
            <a:gd name="adj1" fmla="val 75000"/>
            <a:gd name="adj2" fmla="val 50000"/>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ctr" defTabSz="533400">
            <a:lnSpc>
              <a:spcPct val="90000"/>
            </a:lnSpc>
            <a:spcBef>
              <a:spcPct val="0"/>
            </a:spcBef>
            <a:spcAft>
              <a:spcPct val="15000"/>
            </a:spcAft>
            <a:buChar char="•"/>
          </a:pPr>
          <a:r>
            <a:rPr lang="en-GB" sz="1200" b="1" kern="1200" dirty="0"/>
            <a:t>Research on various aspects of women in STEM and Aerospace for evidence based awareness raising </a:t>
          </a:r>
        </a:p>
      </dsp:txBody>
      <dsp:txXfrm>
        <a:off x="2204626" y="1375588"/>
        <a:ext cx="3085247" cy="443385"/>
      </dsp:txXfrm>
    </dsp:sp>
    <dsp:sp modelId="{BFA893BD-39E6-4A0E-9F86-5869BDE5C9C6}">
      <dsp:nvSpPr>
        <dsp:cNvPr id="0" name=""/>
        <dsp:cNvSpPr/>
      </dsp:nvSpPr>
      <dsp:spPr>
        <a:xfrm>
          <a:off x="0" y="1329854"/>
          <a:ext cx="2204626" cy="591181"/>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GB" sz="1200" b="1" kern="1200" dirty="0"/>
            <a:t>Space for Women Research</a:t>
          </a:r>
        </a:p>
      </dsp:txBody>
      <dsp:txXfrm>
        <a:off x="28859" y="1358713"/>
        <a:ext cx="2146908" cy="533463"/>
      </dsp:txXfrm>
    </dsp:sp>
    <dsp:sp modelId="{61CD985B-7011-48E2-BE42-56F349FA8912}">
      <dsp:nvSpPr>
        <dsp:cNvPr id="0" name=""/>
        <dsp:cNvSpPr/>
      </dsp:nvSpPr>
      <dsp:spPr>
        <a:xfrm>
          <a:off x="2191222" y="1951990"/>
          <a:ext cx="3306940" cy="591181"/>
        </a:xfrm>
        <a:prstGeom prst="rightArrow">
          <a:avLst>
            <a:gd name="adj1" fmla="val 75000"/>
            <a:gd name="adj2" fmla="val 50000"/>
          </a:avLst>
        </a:prstGeom>
        <a:solidFill>
          <a:schemeClr val="accent5">
            <a:tint val="40000"/>
            <a:alpha val="90000"/>
            <a:hueOff val="-5054821"/>
            <a:satOff val="-17124"/>
            <a:lumOff val="-2196"/>
            <a:alphaOff val="0"/>
          </a:schemeClr>
        </a:solidFill>
        <a:ln w="12700" cap="flat" cmpd="sng" algn="ctr">
          <a:solidFill>
            <a:schemeClr val="accent5">
              <a:tint val="40000"/>
              <a:alpha val="90000"/>
              <a:hueOff val="-5054821"/>
              <a:satOff val="-17124"/>
              <a:lumOff val="-21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ctr" defTabSz="533400">
            <a:lnSpc>
              <a:spcPct val="90000"/>
            </a:lnSpc>
            <a:spcBef>
              <a:spcPct val="0"/>
            </a:spcBef>
            <a:spcAft>
              <a:spcPct val="15000"/>
            </a:spcAft>
            <a:buChar char="•"/>
          </a:pPr>
          <a:r>
            <a:rPr lang="en-GB" sz="1200" b="1" kern="1200" dirty="0"/>
            <a:t>Team of experts to assess the institutional and enabling environment in a pilot country second half 2019</a:t>
          </a:r>
        </a:p>
      </dsp:txBody>
      <dsp:txXfrm>
        <a:off x="2191222" y="2025888"/>
        <a:ext cx="3085247" cy="443385"/>
      </dsp:txXfrm>
    </dsp:sp>
    <dsp:sp modelId="{43A20C1A-3A1E-4873-934A-2BDF7A2C6B75}">
      <dsp:nvSpPr>
        <dsp:cNvPr id="0" name=""/>
        <dsp:cNvSpPr/>
      </dsp:nvSpPr>
      <dsp:spPr>
        <a:xfrm>
          <a:off x="0" y="1980154"/>
          <a:ext cx="2204626" cy="591181"/>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GB" sz="1200" b="1" kern="1200" dirty="0"/>
            <a:t>Space for Women Institutional Capacity Building Mission</a:t>
          </a:r>
        </a:p>
      </dsp:txBody>
      <dsp:txXfrm>
        <a:off x="28859" y="2009013"/>
        <a:ext cx="2146908" cy="533463"/>
      </dsp:txXfrm>
    </dsp:sp>
    <dsp:sp modelId="{F128C279-5542-4516-AAEC-8E33E3689912}">
      <dsp:nvSpPr>
        <dsp:cNvPr id="0" name=""/>
        <dsp:cNvSpPr/>
      </dsp:nvSpPr>
      <dsp:spPr>
        <a:xfrm>
          <a:off x="2163356" y="2603381"/>
          <a:ext cx="3306940" cy="591181"/>
        </a:xfrm>
        <a:prstGeom prst="rightArrow">
          <a:avLst>
            <a:gd name="adj1" fmla="val 75000"/>
            <a:gd name="adj2" fmla="val 50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ctr" defTabSz="533400">
            <a:lnSpc>
              <a:spcPct val="90000"/>
            </a:lnSpc>
            <a:spcBef>
              <a:spcPct val="0"/>
            </a:spcBef>
            <a:spcAft>
              <a:spcPct val="15000"/>
            </a:spcAft>
            <a:buChar char="•"/>
          </a:pPr>
          <a:r>
            <a:rPr lang="en-GB" sz="1200" b="1" kern="1200" dirty="0"/>
            <a:t>Capacity building and awareness raising forum in 2019</a:t>
          </a:r>
        </a:p>
      </dsp:txBody>
      <dsp:txXfrm>
        <a:off x="2163356" y="2677279"/>
        <a:ext cx="3085247" cy="443385"/>
      </dsp:txXfrm>
    </dsp:sp>
    <dsp:sp modelId="{8FF505AA-98A4-4552-91D0-DBB976896BB6}">
      <dsp:nvSpPr>
        <dsp:cNvPr id="0" name=""/>
        <dsp:cNvSpPr/>
      </dsp:nvSpPr>
      <dsp:spPr>
        <a:xfrm>
          <a:off x="0" y="2603381"/>
          <a:ext cx="2204626" cy="591181"/>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GB" sz="1200" b="1" kern="1200" dirty="0"/>
            <a:t>Space for Women Forum</a:t>
          </a:r>
        </a:p>
      </dsp:txBody>
      <dsp:txXfrm>
        <a:off x="28859" y="2632240"/>
        <a:ext cx="2146908" cy="5334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0AB9B-9966-4AAF-AF38-F6BA9D8ADA91}">
      <dsp:nvSpPr>
        <dsp:cNvPr id="0" name=""/>
        <dsp:cNvSpPr/>
      </dsp:nvSpPr>
      <dsp:spPr>
        <a:xfrm>
          <a:off x="0" y="0"/>
          <a:ext cx="1593256" cy="719965"/>
        </a:xfrm>
        <a:prstGeom prst="roundRect">
          <a:avLst>
            <a:gd name="adj" fmla="val 10000"/>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t>Research Institutes</a:t>
          </a:r>
        </a:p>
      </dsp:txBody>
      <dsp:txXfrm>
        <a:off x="21087" y="21087"/>
        <a:ext cx="1551082" cy="677791"/>
      </dsp:txXfrm>
    </dsp:sp>
    <dsp:sp modelId="{DEEC2729-DB50-4164-9323-94A24BC7366B}">
      <dsp:nvSpPr>
        <dsp:cNvPr id="0" name=""/>
        <dsp:cNvSpPr/>
      </dsp:nvSpPr>
      <dsp:spPr>
        <a:xfrm>
          <a:off x="2206965" y="0"/>
          <a:ext cx="1593256" cy="719965"/>
        </a:xfrm>
        <a:prstGeom prst="roundRect">
          <a:avLst>
            <a:gd name="adj" fmla="val 10000"/>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t>Space Agencies</a:t>
          </a:r>
        </a:p>
      </dsp:txBody>
      <dsp:txXfrm>
        <a:off x="2228052" y="21087"/>
        <a:ext cx="1551082" cy="677791"/>
      </dsp:txXfrm>
    </dsp:sp>
    <dsp:sp modelId="{835F78A1-68D4-456E-92AE-FB2E7273A950}">
      <dsp:nvSpPr>
        <dsp:cNvPr id="0" name=""/>
        <dsp:cNvSpPr/>
      </dsp:nvSpPr>
      <dsp:spPr>
        <a:xfrm>
          <a:off x="4485152" y="0"/>
          <a:ext cx="1593256" cy="719965"/>
        </a:xfrm>
        <a:prstGeom prst="roundRect">
          <a:avLst>
            <a:gd name="adj" fmla="val 10000"/>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t>Private Sector</a:t>
          </a:r>
        </a:p>
      </dsp:txBody>
      <dsp:txXfrm>
        <a:off x="4506239" y="21087"/>
        <a:ext cx="1551082" cy="677791"/>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BC7226-9F0A-44A9-B2A2-E21EEBE8D173}" type="datetimeFigureOut">
              <a:rPr lang="en-US" smtClean="0"/>
              <a:t>10/14/2019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DA41D7-4E8F-47EE-8C1E-CC08572D636F}" type="slidenum">
              <a:rPr lang="en-US" smtClean="0"/>
              <a:t>‹#›</a:t>
            </a:fld>
            <a:endParaRPr lang="en-US"/>
          </a:p>
        </p:txBody>
      </p:sp>
    </p:spTree>
    <p:extLst>
      <p:ext uri="{BB962C8B-B14F-4D97-AF65-F5344CB8AC3E}">
        <p14:creationId xmlns:p14="http://schemas.microsoft.com/office/powerpoint/2010/main" val="3365942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901" indent="-170901">
              <a:buFont typeface="Arial" panose="020B0604020202020204" pitchFamily="34" charset="0"/>
              <a:buChar char="•"/>
            </a:pPr>
            <a:endParaRPr lang="en-GB" sz="1800" dirty="0"/>
          </a:p>
        </p:txBody>
      </p:sp>
    </p:spTree>
    <p:extLst>
      <p:ext uri="{BB962C8B-B14F-4D97-AF65-F5344CB8AC3E}">
        <p14:creationId xmlns:p14="http://schemas.microsoft.com/office/powerpoint/2010/main" val="3823945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901" indent="-170901">
              <a:buFont typeface="Arial" panose="020B0604020202020204" pitchFamily="34" charset="0"/>
              <a:buChar char="•"/>
            </a:pPr>
            <a:r>
              <a:rPr lang="en-US" sz="1800" dirty="0"/>
              <a:t>The space solutions compendium is a list of space-related solutions that  each country can apply in accordance with its space strategy</a:t>
            </a:r>
          </a:p>
          <a:p>
            <a:endParaRPr lang="en-US" sz="1800" dirty="0"/>
          </a:p>
          <a:p>
            <a:pPr marL="170901" indent="-170901">
              <a:buFont typeface="Arial" panose="020B0604020202020204" pitchFamily="34" charset="0"/>
              <a:buChar char="•"/>
            </a:pPr>
            <a:r>
              <a:rPr lang="en-US" sz="1800" dirty="0"/>
              <a:t>The compendium is a key tool for supporting the 2030 Agenda for Sustainable Development, linking space solutions with SDG goals and targets. </a:t>
            </a:r>
          </a:p>
          <a:p>
            <a:endParaRPr lang="en-US" sz="1800" dirty="0"/>
          </a:p>
          <a:p>
            <a:pPr marL="170901" indent="-170901">
              <a:buFont typeface="Arial" panose="020B0604020202020204" pitchFamily="34" charset="0"/>
              <a:buChar char="•"/>
            </a:pPr>
            <a:r>
              <a:rPr lang="en-US" sz="1800" dirty="0"/>
              <a:t>Through the compendium, UNOOSA would act as a focal point, pairing solutions provided by developed and developing countries, monitoring the effectiveness of those solutions and identifying user needs to deliver more targeted capacity-building</a:t>
            </a:r>
            <a:endParaRPr lang="en-GB" sz="1800" dirty="0"/>
          </a:p>
        </p:txBody>
      </p:sp>
    </p:spTree>
    <p:extLst>
      <p:ext uri="{BB962C8B-B14F-4D97-AF65-F5344CB8AC3E}">
        <p14:creationId xmlns:p14="http://schemas.microsoft.com/office/powerpoint/2010/main" val="1756579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901" indent="-170901">
              <a:buFont typeface="Arial" panose="020B0604020202020204" pitchFamily="34" charset="0"/>
              <a:buChar char="•"/>
            </a:pPr>
            <a:endParaRPr lang="en-GB" sz="1800" dirty="0"/>
          </a:p>
        </p:txBody>
      </p:sp>
    </p:spTree>
    <p:extLst>
      <p:ext uri="{BB962C8B-B14F-4D97-AF65-F5344CB8AC3E}">
        <p14:creationId xmlns:p14="http://schemas.microsoft.com/office/powerpoint/2010/main" val="3436835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47107" name="Date Placeholder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eaLnBrk="0" fontAlgn="base" hangingPunct="0">
              <a:spcBef>
                <a:spcPct val="0"/>
              </a:spcBef>
              <a:spcAft>
                <a:spcPct val="0"/>
              </a:spcAft>
            </a:pPr>
            <a:fld id="{E1277DE0-B341-461E-A3CA-9B158B35436B}" type="datetime1">
              <a:rPr lang="en-US">
                <a:latin typeface="Arial" charset="0"/>
                <a:cs typeface="Arial" charset="0"/>
              </a:rPr>
              <a:pPr eaLnBrk="0" fontAlgn="base" hangingPunct="0">
                <a:spcBef>
                  <a:spcPct val="0"/>
                </a:spcBef>
                <a:spcAft>
                  <a:spcPct val="0"/>
                </a:spcAft>
              </a:pPr>
              <a:t>10/14/2019</a:t>
            </a:fld>
            <a:endParaRPr lang="en-US" dirty="0">
              <a:latin typeface="Arial" charset="0"/>
              <a:cs typeface="Arial" charset="0"/>
            </a:endParaRPr>
          </a:p>
        </p:txBody>
      </p:sp>
      <p:sp>
        <p:nvSpPr>
          <p:cNvPr id="47108"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15FAB1C7-1731-4316-975B-CCDC12179968}" type="slidenum">
              <a:rPr lang="en-US">
                <a:latin typeface="Arial" charset="0"/>
                <a:cs typeface="Arial" charset="0"/>
              </a:rPr>
              <a:pPr eaLnBrk="0" fontAlgn="base" hangingPunct="0">
                <a:spcBef>
                  <a:spcPct val="0"/>
                </a:spcBef>
                <a:spcAft>
                  <a:spcPct val="0"/>
                </a:spcAft>
              </a:pPr>
              <a:t>13</a:t>
            </a:fld>
            <a:endParaRPr lang="en-US" dirty="0">
              <a:latin typeface="Arial" charset="0"/>
              <a:cs typeface="Arial" charset="0"/>
            </a:endParaRPr>
          </a:p>
        </p:txBody>
      </p:sp>
    </p:spTree>
    <p:extLst>
      <p:ext uri="{BB962C8B-B14F-4D97-AF65-F5344CB8AC3E}">
        <p14:creationId xmlns:p14="http://schemas.microsoft.com/office/powerpoint/2010/main" val="2028975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E0BD0-C515-4A67-A5EA-3A36600F04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3FB5A5-6E36-4550-86D0-8F2EB7DE71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705D47-38B0-4A8F-8E13-3BB412DF5312}"/>
              </a:ext>
            </a:extLst>
          </p:cNvPr>
          <p:cNvSpPr>
            <a:spLocks noGrp="1"/>
          </p:cNvSpPr>
          <p:nvPr>
            <p:ph type="dt" sz="half" idx="10"/>
          </p:nvPr>
        </p:nvSpPr>
        <p:spPr/>
        <p:txBody>
          <a:bodyPr/>
          <a:lstStyle/>
          <a:p>
            <a:fld id="{5641D368-5307-4368-9EC8-7F8D8319626D}" type="datetimeFigureOut">
              <a:rPr lang="en-US" smtClean="0"/>
              <a:t>10/14/2019</a:t>
            </a:fld>
            <a:endParaRPr lang="en-US"/>
          </a:p>
        </p:txBody>
      </p:sp>
      <p:sp>
        <p:nvSpPr>
          <p:cNvPr id="5" name="Footer Placeholder 4">
            <a:extLst>
              <a:ext uri="{FF2B5EF4-FFF2-40B4-BE49-F238E27FC236}">
                <a16:creationId xmlns:a16="http://schemas.microsoft.com/office/drawing/2014/main" id="{10D7FB90-9BE6-4358-A20D-DD5D1648C3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AEEBAB-86EC-4D2A-937A-DC24D1BACF08}"/>
              </a:ext>
            </a:extLst>
          </p:cNvPr>
          <p:cNvSpPr>
            <a:spLocks noGrp="1"/>
          </p:cNvSpPr>
          <p:nvPr>
            <p:ph type="sldNum" sz="quarter" idx="12"/>
          </p:nvPr>
        </p:nvSpPr>
        <p:spPr/>
        <p:txBody>
          <a:bodyPr/>
          <a:lstStyle/>
          <a:p>
            <a:fld id="{E0987E6E-0A11-47B5-8C5B-79B74CA104E2}" type="slidenum">
              <a:rPr lang="en-US" smtClean="0"/>
              <a:t>‹#›</a:t>
            </a:fld>
            <a:endParaRPr lang="en-US"/>
          </a:p>
        </p:txBody>
      </p:sp>
    </p:spTree>
    <p:extLst>
      <p:ext uri="{BB962C8B-B14F-4D97-AF65-F5344CB8AC3E}">
        <p14:creationId xmlns:p14="http://schemas.microsoft.com/office/powerpoint/2010/main" val="3649651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33385D-1EF4-4C5E-ACE7-BFA06B55CA4D}"/>
              </a:ext>
            </a:extLst>
          </p:cNvPr>
          <p:cNvSpPr>
            <a:spLocks noGrp="1"/>
          </p:cNvSpPr>
          <p:nvPr>
            <p:ph type="dt" sz="half" idx="10"/>
          </p:nvPr>
        </p:nvSpPr>
        <p:spPr/>
        <p:txBody>
          <a:bodyPr/>
          <a:lstStyle/>
          <a:p>
            <a:fld id="{5641D368-5307-4368-9EC8-7F8D8319626D}" type="datetimeFigureOut">
              <a:rPr lang="en-US" smtClean="0"/>
              <a:t>10/14/2019</a:t>
            </a:fld>
            <a:endParaRPr lang="en-US"/>
          </a:p>
        </p:txBody>
      </p:sp>
      <p:sp>
        <p:nvSpPr>
          <p:cNvPr id="3" name="Footer Placeholder 2">
            <a:extLst>
              <a:ext uri="{FF2B5EF4-FFF2-40B4-BE49-F238E27FC236}">
                <a16:creationId xmlns:a16="http://schemas.microsoft.com/office/drawing/2014/main" id="{15223E13-3E81-4E97-9908-DFBCF2F50C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F2B194-2D44-4C27-85DD-B9DEA9DE4C6D}"/>
              </a:ext>
            </a:extLst>
          </p:cNvPr>
          <p:cNvSpPr>
            <a:spLocks noGrp="1"/>
          </p:cNvSpPr>
          <p:nvPr>
            <p:ph type="sldNum" sz="quarter" idx="12"/>
          </p:nvPr>
        </p:nvSpPr>
        <p:spPr/>
        <p:txBody>
          <a:bodyPr/>
          <a:lstStyle/>
          <a:p>
            <a:fld id="{E0987E6E-0A11-47B5-8C5B-79B74CA104E2}" type="slidenum">
              <a:rPr lang="en-US" smtClean="0"/>
              <a:t>‹#›</a:t>
            </a:fld>
            <a:endParaRPr lang="en-US"/>
          </a:p>
        </p:txBody>
      </p:sp>
    </p:spTree>
    <p:extLst>
      <p:ext uri="{BB962C8B-B14F-4D97-AF65-F5344CB8AC3E}">
        <p14:creationId xmlns:p14="http://schemas.microsoft.com/office/powerpoint/2010/main" val="4218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EE943-A3A3-4085-AA89-18C4965591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DF0256-31D9-4689-94A6-B536091B7C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1D1A45-B2C3-4878-BAFA-0575E940A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62C988-9796-49A1-B343-53919E6C16A0}"/>
              </a:ext>
            </a:extLst>
          </p:cNvPr>
          <p:cNvSpPr>
            <a:spLocks noGrp="1"/>
          </p:cNvSpPr>
          <p:nvPr>
            <p:ph type="dt" sz="half" idx="10"/>
          </p:nvPr>
        </p:nvSpPr>
        <p:spPr/>
        <p:txBody>
          <a:bodyPr/>
          <a:lstStyle/>
          <a:p>
            <a:fld id="{5641D368-5307-4368-9EC8-7F8D8319626D}" type="datetimeFigureOut">
              <a:rPr lang="en-US" smtClean="0"/>
              <a:t>10/14/2019</a:t>
            </a:fld>
            <a:endParaRPr lang="en-US"/>
          </a:p>
        </p:txBody>
      </p:sp>
      <p:sp>
        <p:nvSpPr>
          <p:cNvPr id="6" name="Footer Placeholder 5">
            <a:extLst>
              <a:ext uri="{FF2B5EF4-FFF2-40B4-BE49-F238E27FC236}">
                <a16:creationId xmlns:a16="http://schemas.microsoft.com/office/drawing/2014/main" id="{434C288D-0DFD-4D65-B649-334C66E34A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115220-292D-49BC-BF89-017BB154A29B}"/>
              </a:ext>
            </a:extLst>
          </p:cNvPr>
          <p:cNvSpPr>
            <a:spLocks noGrp="1"/>
          </p:cNvSpPr>
          <p:nvPr>
            <p:ph type="sldNum" sz="quarter" idx="12"/>
          </p:nvPr>
        </p:nvSpPr>
        <p:spPr/>
        <p:txBody>
          <a:bodyPr/>
          <a:lstStyle/>
          <a:p>
            <a:fld id="{E0987E6E-0A11-47B5-8C5B-79B74CA104E2}" type="slidenum">
              <a:rPr lang="en-US" smtClean="0"/>
              <a:t>‹#›</a:t>
            </a:fld>
            <a:endParaRPr lang="en-US"/>
          </a:p>
        </p:txBody>
      </p:sp>
    </p:spTree>
    <p:extLst>
      <p:ext uri="{BB962C8B-B14F-4D97-AF65-F5344CB8AC3E}">
        <p14:creationId xmlns:p14="http://schemas.microsoft.com/office/powerpoint/2010/main" val="3106009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0FBEE-5E9C-48B8-BEF3-C82913B0CA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44C46A-0E67-41FF-96A0-26299343D9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C0C688-1DA5-4D0A-968E-32E0259B2C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89AFC8-FE0D-4BFB-99D3-48AAB7363850}"/>
              </a:ext>
            </a:extLst>
          </p:cNvPr>
          <p:cNvSpPr>
            <a:spLocks noGrp="1"/>
          </p:cNvSpPr>
          <p:nvPr>
            <p:ph type="dt" sz="half" idx="10"/>
          </p:nvPr>
        </p:nvSpPr>
        <p:spPr/>
        <p:txBody>
          <a:bodyPr/>
          <a:lstStyle/>
          <a:p>
            <a:fld id="{5641D368-5307-4368-9EC8-7F8D8319626D}" type="datetimeFigureOut">
              <a:rPr lang="en-US" smtClean="0"/>
              <a:t>10/14/2019</a:t>
            </a:fld>
            <a:endParaRPr lang="en-US"/>
          </a:p>
        </p:txBody>
      </p:sp>
      <p:sp>
        <p:nvSpPr>
          <p:cNvPr id="6" name="Footer Placeholder 5">
            <a:extLst>
              <a:ext uri="{FF2B5EF4-FFF2-40B4-BE49-F238E27FC236}">
                <a16:creationId xmlns:a16="http://schemas.microsoft.com/office/drawing/2014/main" id="{F39D965A-1F6F-4695-8153-3E4F65163E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26F865-5F69-409C-881D-084F5AE75236}"/>
              </a:ext>
            </a:extLst>
          </p:cNvPr>
          <p:cNvSpPr>
            <a:spLocks noGrp="1"/>
          </p:cNvSpPr>
          <p:nvPr>
            <p:ph type="sldNum" sz="quarter" idx="12"/>
          </p:nvPr>
        </p:nvSpPr>
        <p:spPr/>
        <p:txBody>
          <a:bodyPr/>
          <a:lstStyle/>
          <a:p>
            <a:fld id="{E0987E6E-0A11-47B5-8C5B-79B74CA104E2}" type="slidenum">
              <a:rPr lang="en-US" smtClean="0"/>
              <a:t>‹#›</a:t>
            </a:fld>
            <a:endParaRPr lang="en-US"/>
          </a:p>
        </p:txBody>
      </p:sp>
    </p:spTree>
    <p:extLst>
      <p:ext uri="{BB962C8B-B14F-4D97-AF65-F5344CB8AC3E}">
        <p14:creationId xmlns:p14="http://schemas.microsoft.com/office/powerpoint/2010/main" val="1234796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922CE-25B5-4749-AA8D-F997D44F7F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9072B3-532D-4888-BF64-3A63DFA316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883149-0D75-4D93-AE33-E000ECEF6079}"/>
              </a:ext>
            </a:extLst>
          </p:cNvPr>
          <p:cNvSpPr>
            <a:spLocks noGrp="1"/>
          </p:cNvSpPr>
          <p:nvPr>
            <p:ph type="dt" sz="half" idx="10"/>
          </p:nvPr>
        </p:nvSpPr>
        <p:spPr/>
        <p:txBody>
          <a:bodyPr/>
          <a:lstStyle/>
          <a:p>
            <a:fld id="{5641D368-5307-4368-9EC8-7F8D8319626D}" type="datetimeFigureOut">
              <a:rPr lang="en-US" smtClean="0"/>
              <a:t>10/14/2019</a:t>
            </a:fld>
            <a:endParaRPr lang="en-US"/>
          </a:p>
        </p:txBody>
      </p:sp>
      <p:sp>
        <p:nvSpPr>
          <p:cNvPr id="5" name="Footer Placeholder 4">
            <a:extLst>
              <a:ext uri="{FF2B5EF4-FFF2-40B4-BE49-F238E27FC236}">
                <a16:creationId xmlns:a16="http://schemas.microsoft.com/office/drawing/2014/main" id="{CD8A7F21-860E-4CA4-BC11-511CF600A5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C2175F-362D-4F09-B75C-508C9F2D4202}"/>
              </a:ext>
            </a:extLst>
          </p:cNvPr>
          <p:cNvSpPr>
            <a:spLocks noGrp="1"/>
          </p:cNvSpPr>
          <p:nvPr>
            <p:ph type="sldNum" sz="quarter" idx="12"/>
          </p:nvPr>
        </p:nvSpPr>
        <p:spPr/>
        <p:txBody>
          <a:bodyPr/>
          <a:lstStyle/>
          <a:p>
            <a:fld id="{E0987E6E-0A11-47B5-8C5B-79B74CA104E2}" type="slidenum">
              <a:rPr lang="en-US" smtClean="0"/>
              <a:t>‹#›</a:t>
            </a:fld>
            <a:endParaRPr lang="en-US"/>
          </a:p>
        </p:txBody>
      </p:sp>
    </p:spTree>
    <p:extLst>
      <p:ext uri="{BB962C8B-B14F-4D97-AF65-F5344CB8AC3E}">
        <p14:creationId xmlns:p14="http://schemas.microsoft.com/office/powerpoint/2010/main" val="4005648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81F9CB-F90B-4741-AB4B-1F83E77EF6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16B3FF-D8D6-4E5A-99C4-48411B3795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C6D7A6-1E91-411A-ABFE-EB2C7B0067A7}"/>
              </a:ext>
            </a:extLst>
          </p:cNvPr>
          <p:cNvSpPr>
            <a:spLocks noGrp="1"/>
          </p:cNvSpPr>
          <p:nvPr>
            <p:ph type="dt" sz="half" idx="10"/>
          </p:nvPr>
        </p:nvSpPr>
        <p:spPr/>
        <p:txBody>
          <a:bodyPr/>
          <a:lstStyle/>
          <a:p>
            <a:fld id="{5641D368-5307-4368-9EC8-7F8D8319626D}" type="datetimeFigureOut">
              <a:rPr lang="en-US" smtClean="0"/>
              <a:t>10/14/2019</a:t>
            </a:fld>
            <a:endParaRPr lang="en-US"/>
          </a:p>
        </p:txBody>
      </p:sp>
      <p:sp>
        <p:nvSpPr>
          <p:cNvPr id="5" name="Footer Placeholder 4">
            <a:extLst>
              <a:ext uri="{FF2B5EF4-FFF2-40B4-BE49-F238E27FC236}">
                <a16:creationId xmlns:a16="http://schemas.microsoft.com/office/drawing/2014/main" id="{6B321F1C-2AD6-4C66-9D14-95D435DD5C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10199-C579-4257-B8FC-9F46EFDC99CD}"/>
              </a:ext>
            </a:extLst>
          </p:cNvPr>
          <p:cNvSpPr>
            <a:spLocks noGrp="1"/>
          </p:cNvSpPr>
          <p:nvPr>
            <p:ph type="sldNum" sz="quarter" idx="12"/>
          </p:nvPr>
        </p:nvSpPr>
        <p:spPr/>
        <p:txBody>
          <a:bodyPr/>
          <a:lstStyle/>
          <a:p>
            <a:fld id="{E0987E6E-0A11-47B5-8C5B-79B74CA104E2}" type="slidenum">
              <a:rPr lang="en-US" smtClean="0"/>
              <a:t>‹#›</a:t>
            </a:fld>
            <a:endParaRPr lang="en-US"/>
          </a:p>
        </p:txBody>
      </p:sp>
    </p:spTree>
    <p:extLst>
      <p:ext uri="{BB962C8B-B14F-4D97-AF65-F5344CB8AC3E}">
        <p14:creationId xmlns:p14="http://schemas.microsoft.com/office/powerpoint/2010/main" val="1446357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838200" y="1326204"/>
            <a:ext cx="10515600" cy="512678"/>
          </a:xfrm>
          <a:prstGeom prst="rect">
            <a:avLst/>
          </a:prstGeom>
        </p:spPr>
        <p:txBody>
          <a:bodyPr>
            <a:noAutofit/>
          </a:bodyPr>
          <a:lstStyle>
            <a:lvl1pPr algn="ctr">
              <a:defRPr sz="3230">
                <a:solidFill>
                  <a:srgbClr val="2F5597"/>
                </a:solidFill>
                <a:latin typeface="+mn-lt"/>
                <a:cs typeface="Arial" panose="020B0604020202020204" pitchFamily="34" charset="0"/>
              </a:defRPr>
            </a:lvl1pPr>
          </a:lstStyle>
          <a:p>
            <a:r>
              <a:rPr lang="en-US" dirty="0"/>
              <a:t>Click to edit Master title style</a:t>
            </a:r>
            <a:endParaRPr lang="en-GB" dirty="0"/>
          </a:p>
        </p:txBody>
      </p:sp>
      <p:sp>
        <p:nvSpPr>
          <p:cNvPr id="6" name="TextBox 5"/>
          <p:cNvSpPr txBox="1"/>
          <p:nvPr userDrawn="1"/>
        </p:nvSpPr>
        <p:spPr>
          <a:xfrm>
            <a:off x="11346249" y="6611780"/>
            <a:ext cx="845752" cy="246221"/>
          </a:xfrm>
          <a:prstGeom prst="rect">
            <a:avLst/>
          </a:prstGeom>
          <a:noFill/>
        </p:spPr>
        <p:txBody>
          <a:bodyPr wrap="square" rtlCol="0">
            <a:spAutoFit/>
          </a:bodyPr>
          <a:lstStyle/>
          <a:p>
            <a:r>
              <a:rPr lang="sk-SK" sz="1000" dirty="0"/>
              <a:t>Slide </a:t>
            </a:r>
            <a:fld id="{7397E1C4-F077-46CC-B554-FD8230A4E634}" type="slidenum">
              <a:rPr lang="sk-SK" sz="1000" smtClean="0"/>
              <a:t>‹#›</a:t>
            </a:fld>
            <a:endParaRPr lang="en-GB" sz="1000" dirty="0"/>
          </a:p>
        </p:txBody>
      </p:sp>
    </p:spTree>
    <p:extLst>
      <p:ext uri="{BB962C8B-B14F-4D97-AF65-F5344CB8AC3E}">
        <p14:creationId xmlns:p14="http://schemas.microsoft.com/office/powerpoint/2010/main" val="629992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EE6A2D-A57F-4884-AC7E-BEABA9C9BC29}"/>
              </a:ext>
            </a:extLst>
          </p:cNvPr>
          <p:cNvSpPr/>
          <p:nvPr userDrawn="1"/>
        </p:nvSpPr>
        <p:spPr>
          <a:xfrm>
            <a:off x="4187253" y="0"/>
            <a:ext cx="8004748" cy="3650104"/>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951593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st slide">
    <p:bg>
      <p:bgPr>
        <a:blipFill dpi="0" rotWithShape="1">
          <a:blip r:embed="rId2" cstate="email">
            <a:lum/>
            <a:extLst>
              <a:ext uri="{28A0092B-C50C-407E-A947-70E740481C1C}">
                <a14:useLocalDpi xmlns:a14="http://schemas.microsoft.com/office/drawing/2010/main"/>
              </a:ext>
            </a:extLst>
          </a:blip>
          <a:srcRect/>
          <a:stretch>
            <a:fillRect t="-1000" b="-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4DEDCF-DB82-4BCD-AB14-CD4DCAD1AA15}"/>
              </a:ext>
            </a:extLst>
          </p:cNvPr>
          <p:cNvSpPr/>
          <p:nvPr userDrawn="1"/>
        </p:nvSpPr>
        <p:spPr>
          <a:xfrm>
            <a:off x="1813810" y="0"/>
            <a:ext cx="10378191" cy="3462728"/>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3708137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782777B-7D02-44FD-BDF5-BB839EB6A19B}"/>
              </a:ext>
            </a:extLst>
          </p:cNvPr>
          <p:cNvSpPr/>
          <p:nvPr userDrawn="1"/>
        </p:nvSpPr>
        <p:spPr>
          <a:xfrm>
            <a:off x="5101653" y="1"/>
            <a:ext cx="7090348" cy="1199213"/>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3012051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13A05-A2E9-4B28-97BE-230F856E31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76601A-52CA-4C54-94EC-394D997896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0CF90A-CD39-4046-B178-C0FBC75FF1EC}"/>
              </a:ext>
            </a:extLst>
          </p:cNvPr>
          <p:cNvSpPr>
            <a:spLocks noGrp="1"/>
          </p:cNvSpPr>
          <p:nvPr>
            <p:ph type="dt" sz="half" idx="10"/>
          </p:nvPr>
        </p:nvSpPr>
        <p:spPr/>
        <p:txBody>
          <a:bodyPr/>
          <a:lstStyle/>
          <a:p>
            <a:fld id="{5641D368-5307-4368-9EC8-7F8D8319626D}" type="datetimeFigureOut">
              <a:rPr lang="en-US" smtClean="0"/>
              <a:t>10/14/2019</a:t>
            </a:fld>
            <a:endParaRPr lang="en-US"/>
          </a:p>
        </p:txBody>
      </p:sp>
      <p:sp>
        <p:nvSpPr>
          <p:cNvPr id="5" name="Footer Placeholder 4">
            <a:extLst>
              <a:ext uri="{FF2B5EF4-FFF2-40B4-BE49-F238E27FC236}">
                <a16:creationId xmlns:a16="http://schemas.microsoft.com/office/drawing/2014/main" id="{D1ED7030-8A80-4078-8E9E-421D8B39BA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D7DECA-5D2D-4A03-ADF4-2EC7EFB082F0}"/>
              </a:ext>
            </a:extLst>
          </p:cNvPr>
          <p:cNvSpPr>
            <a:spLocks noGrp="1"/>
          </p:cNvSpPr>
          <p:nvPr>
            <p:ph type="sldNum" sz="quarter" idx="12"/>
          </p:nvPr>
        </p:nvSpPr>
        <p:spPr/>
        <p:txBody>
          <a:bodyPr/>
          <a:lstStyle/>
          <a:p>
            <a:fld id="{E0987E6E-0A11-47B5-8C5B-79B74CA104E2}" type="slidenum">
              <a:rPr lang="en-US" smtClean="0"/>
              <a:t>‹#›</a:t>
            </a:fld>
            <a:endParaRPr lang="en-US"/>
          </a:p>
        </p:txBody>
      </p:sp>
    </p:spTree>
    <p:extLst>
      <p:ext uri="{BB962C8B-B14F-4D97-AF65-F5344CB8AC3E}">
        <p14:creationId xmlns:p14="http://schemas.microsoft.com/office/powerpoint/2010/main" val="3429598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014BD-9D2D-4D47-B8D9-CF7C667A23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649003-A55A-491D-8F82-10A4110EB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25C248-4C5D-4BDB-908B-956C6061EC52}"/>
              </a:ext>
            </a:extLst>
          </p:cNvPr>
          <p:cNvSpPr>
            <a:spLocks noGrp="1"/>
          </p:cNvSpPr>
          <p:nvPr>
            <p:ph type="dt" sz="half" idx="10"/>
          </p:nvPr>
        </p:nvSpPr>
        <p:spPr/>
        <p:txBody>
          <a:bodyPr/>
          <a:lstStyle/>
          <a:p>
            <a:fld id="{5641D368-5307-4368-9EC8-7F8D8319626D}" type="datetimeFigureOut">
              <a:rPr lang="en-US" smtClean="0"/>
              <a:t>10/14/2019</a:t>
            </a:fld>
            <a:endParaRPr lang="en-US"/>
          </a:p>
        </p:txBody>
      </p:sp>
      <p:sp>
        <p:nvSpPr>
          <p:cNvPr id="5" name="Footer Placeholder 4">
            <a:extLst>
              <a:ext uri="{FF2B5EF4-FFF2-40B4-BE49-F238E27FC236}">
                <a16:creationId xmlns:a16="http://schemas.microsoft.com/office/drawing/2014/main" id="{44A5E378-D566-4180-AFC9-12E971CBBF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5EC67C-F17D-4E60-9EB9-119E4C658EF5}"/>
              </a:ext>
            </a:extLst>
          </p:cNvPr>
          <p:cNvSpPr>
            <a:spLocks noGrp="1"/>
          </p:cNvSpPr>
          <p:nvPr>
            <p:ph type="sldNum" sz="quarter" idx="12"/>
          </p:nvPr>
        </p:nvSpPr>
        <p:spPr/>
        <p:txBody>
          <a:bodyPr/>
          <a:lstStyle/>
          <a:p>
            <a:fld id="{E0987E6E-0A11-47B5-8C5B-79B74CA104E2}" type="slidenum">
              <a:rPr lang="en-US" smtClean="0"/>
              <a:t>‹#›</a:t>
            </a:fld>
            <a:endParaRPr lang="en-US"/>
          </a:p>
        </p:txBody>
      </p:sp>
    </p:spTree>
    <p:extLst>
      <p:ext uri="{BB962C8B-B14F-4D97-AF65-F5344CB8AC3E}">
        <p14:creationId xmlns:p14="http://schemas.microsoft.com/office/powerpoint/2010/main" val="391801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889BB-A22B-451F-9E3A-D4DD609F7E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FE54B4-EE04-42D5-A89F-D26223B909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AFDAF4-ABB9-46D2-B0D6-ECFC2489B7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91F10C-FC14-40B8-AD85-93F42395ABA7}"/>
              </a:ext>
            </a:extLst>
          </p:cNvPr>
          <p:cNvSpPr>
            <a:spLocks noGrp="1"/>
          </p:cNvSpPr>
          <p:nvPr>
            <p:ph type="dt" sz="half" idx="10"/>
          </p:nvPr>
        </p:nvSpPr>
        <p:spPr/>
        <p:txBody>
          <a:bodyPr/>
          <a:lstStyle/>
          <a:p>
            <a:fld id="{5641D368-5307-4368-9EC8-7F8D8319626D}" type="datetimeFigureOut">
              <a:rPr lang="en-US" smtClean="0"/>
              <a:t>10/14/2019</a:t>
            </a:fld>
            <a:endParaRPr lang="en-US"/>
          </a:p>
        </p:txBody>
      </p:sp>
      <p:sp>
        <p:nvSpPr>
          <p:cNvPr id="6" name="Footer Placeholder 5">
            <a:extLst>
              <a:ext uri="{FF2B5EF4-FFF2-40B4-BE49-F238E27FC236}">
                <a16:creationId xmlns:a16="http://schemas.microsoft.com/office/drawing/2014/main" id="{213606EE-9BEE-4B84-9209-E84AF39FF2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F228D8-5ABF-4466-9B0A-15BB6FE866F5}"/>
              </a:ext>
            </a:extLst>
          </p:cNvPr>
          <p:cNvSpPr>
            <a:spLocks noGrp="1"/>
          </p:cNvSpPr>
          <p:nvPr>
            <p:ph type="sldNum" sz="quarter" idx="12"/>
          </p:nvPr>
        </p:nvSpPr>
        <p:spPr/>
        <p:txBody>
          <a:bodyPr/>
          <a:lstStyle/>
          <a:p>
            <a:fld id="{E0987E6E-0A11-47B5-8C5B-79B74CA104E2}" type="slidenum">
              <a:rPr lang="en-US" smtClean="0"/>
              <a:t>‹#›</a:t>
            </a:fld>
            <a:endParaRPr lang="en-US"/>
          </a:p>
        </p:txBody>
      </p:sp>
    </p:spTree>
    <p:extLst>
      <p:ext uri="{BB962C8B-B14F-4D97-AF65-F5344CB8AC3E}">
        <p14:creationId xmlns:p14="http://schemas.microsoft.com/office/powerpoint/2010/main" val="3457857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C5826-5213-4C7B-A65D-3A2A684729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A5761E-5588-4EE9-B6BE-BE66E35630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4CD91E-5C04-4A4B-A3AE-4FF8DEBFB6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C59152-212A-4A64-A652-0807858A4A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B2BD4F-4090-4020-A32D-299655540F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70AD6A-6A06-4EFF-8F18-F39BDE8F53E3}"/>
              </a:ext>
            </a:extLst>
          </p:cNvPr>
          <p:cNvSpPr>
            <a:spLocks noGrp="1"/>
          </p:cNvSpPr>
          <p:nvPr>
            <p:ph type="dt" sz="half" idx="10"/>
          </p:nvPr>
        </p:nvSpPr>
        <p:spPr/>
        <p:txBody>
          <a:bodyPr/>
          <a:lstStyle/>
          <a:p>
            <a:fld id="{5641D368-5307-4368-9EC8-7F8D8319626D}" type="datetimeFigureOut">
              <a:rPr lang="en-US" smtClean="0"/>
              <a:t>10/14/2019</a:t>
            </a:fld>
            <a:endParaRPr lang="en-US"/>
          </a:p>
        </p:txBody>
      </p:sp>
      <p:sp>
        <p:nvSpPr>
          <p:cNvPr id="8" name="Footer Placeholder 7">
            <a:extLst>
              <a:ext uri="{FF2B5EF4-FFF2-40B4-BE49-F238E27FC236}">
                <a16:creationId xmlns:a16="http://schemas.microsoft.com/office/drawing/2014/main" id="{6D1C5230-4626-4E85-9436-D0EB133E7F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F47BEA-A0C8-42F6-A69C-EAECD6988B26}"/>
              </a:ext>
            </a:extLst>
          </p:cNvPr>
          <p:cNvSpPr>
            <a:spLocks noGrp="1"/>
          </p:cNvSpPr>
          <p:nvPr>
            <p:ph type="sldNum" sz="quarter" idx="12"/>
          </p:nvPr>
        </p:nvSpPr>
        <p:spPr/>
        <p:txBody>
          <a:bodyPr/>
          <a:lstStyle/>
          <a:p>
            <a:fld id="{E0987E6E-0A11-47B5-8C5B-79B74CA104E2}" type="slidenum">
              <a:rPr lang="en-US" smtClean="0"/>
              <a:t>‹#›</a:t>
            </a:fld>
            <a:endParaRPr lang="en-US"/>
          </a:p>
        </p:txBody>
      </p:sp>
    </p:spTree>
    <p:extLst>
      <p:ext uri="{BB962C8B-B14F-4D97-AF65-F5344CB8AC3E}">
        <p14:creationId xmlns:p14="http://schemas.microsoft.com/office/powerpoint/2010/main" val="3526818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CDB46-577D-48F9-B2AF-4271F60F5C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D770FA-67AE-4831-A503-002A14EB0A96}"/>
              </a:ext>
            </a:extLst>
          </p:cNvPr>
          <p:cNvSpPr>
            <a:spLocks noGrp="1"/>
          </p:cNvSpPr>
          <p:nvPr>
            <p:ph type="dt" sz="half" idx="10"/>
          </p:nvPr>
        </p:nvSpPr>
        <p:spPr/>
        <p:txBody>
          <a:bodyPr/>
          <a:lstStyle/>
          <a:p>
            <a:fld id="{5641D368-5307-4368-9EC8-7F8D8319626D}" type="datetimeFigureOut">
              <a:rPr lang="en-US" smtClean="0"/>
              <a:t>10/14/2019</a:t>
            </a:fld>
            <a:endParaRPr lang="en-US"/>
          </a:p>
        </p:txBody>
      </p:sp>
      <p:sp>
        <p:nvSpPr>
          <p:cNvPr id="4" name="Footer Placeholder 3">
            <a:extLst>
              <a:ext uri="{FF2B5EF4-FFF2-40B4-BE49-F238E27FC236}">
                <a16:creationId xmlns:a16="http://schemas.microsoft.com/office/drawing/2014/main" id="{77D40F5A-308F-4274-8EFF-7AEA676D80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E36544-7F7C-4E91-BE64-3513B19D3266}"/>
              </a:ext>
            </a:extLst>
          </p:cNvPr>
          <p:cNvSpPr>
            <a:spLocks noGrp="1"/>
          </p:cNvSpPr>
          <p:nvPr>
            <p:ph type="sldNum" sz="quarter" idx="12"/>
          </p:nvPr>
        </p:nvSpPr>
        <p:spPr/>
        <p:txBody>
          <a:bodyPr/>
          <a:lstStyle/>
          <a:p>
            <a:fld id="{E0987E6E-0A11-47B5-8C5B-79B74CA104E2}" type="slidenum">
              <a:rPr lang="en-US" smtClean="0"/>
              <a:t>‹#›</a:t>
            </a:fld>
            <a:endParaRPr lang="en-US"/>
          </a:p>
        </p:txBody>
      </p:sp>
    </p:spTree>
    <p:extLst>
      <p:ext uri="{BB962C8B-B14F-4D97-AF65-F5344CB8AC3E}">
        <p14:creationId xmlns:p14="http://schemas.microsoft.com/office/powerpoint/2010/main" val="3751583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0C60EB-467C-45D7-9C64-4E017728FF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2CE08-F64C-430B-B40D-3A5FD40896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673B8A-0F0C-4288-85B7-EE6F787C37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41D368-5307-4368-9EC8-7F8D8319626D}" type="datetimeFigureOut">
              <a:rPr lang="en-US" smtClean="0"/>
              <a:t>10/14/2019</a:t>
            </a:fld>
            <a:endParaRPr lang="en-US"/>
          </a:p>
        </p:txBody>
      </p:sp>
      <p:sp>
        <p:nvSpPr>
          <p:cNvPr id="5" name="Footer Placeholder 4">
            <a:extLst>
              <a:ext uri="{FF2B5EF4-FFF2-40B4-BE49-F238E27FC236}">
                <a16:creationId xmlns:a16="http://schemas.microsoft.com/office/drawing/2014/main" id="{7C165511-3480-4836-A90A-B76EC621A2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C68C56-877C-4E71-9D48-36575E90DB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987E6E-0A11-47B5-8C5B-79B74CA104E2}" type="slidenum">
              <a:rPr lang="en-US" smtClean="0"/>
              <a:t>‹#›</a:t>
            </a:fld>
            <a:endParaRPr lang="en-US"/>
          </a:p>
        </p:txBody>
      </p:sp>
    </p:spTree>
    <p:extLst>
      <p:ext uri="{BB962C8B-B14F-4D97-AF65-F5344CB8AC3E}">
        <p14:creationId xmlns:p14="http://schemas.microsoft.com/office/powerpoint/2010/main" val="328481521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4.jpeg"/><Relationship Id="rId7" Type="http://schemas.openxmlformats.org/officeDocument/2006/relationships/diagramColors" Target="../diagrams/colors1.xml"/><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6.jpeg"/><Relationship Id="rId3" Type="http://schemas.openxmlformats.org/officeDocument/2006/relationships/diagramLayout" Target="../diagrams/layout2.xml"/><Relationship Id="rId7" Type="http://schemas.openxmlformats.org/officeDocument/2006/relationships/image" Target="../media/image30.jpeg"/><Relationship Id="rId12" Type="http://schemas.openxmlformats.org/officeDocument/2006/relationships/image" Target="../media/image35.jpeg"/><Relationship Id="rId2" Type="http://schemas.openxmlformats.org/officeDocument/2006/relationships/diagramData" Target="../diagrams/data2.xml"/><Relationship Id="rId16" Type="http://schemas.openxmlformats.org/officeDocument/2006/relationships/image" Target="../media/image39.png"/><Relationship Id="rId1" Type="http://schemas.openxmlformats.org/officeDocument/2006/relationships/slideLayout" Target="../slideLayouts/slideLayout4.xml"/><Relationship Id="rId6" Type="http://schemas.microsoft.com/office/2007/relationships/diagramDrawing" Target="../diagrams/drawing2.xml"/><Relationship Id="rId11" Type="http://schemas.openxmlformats.org/officeDocument/2006/relationships/image" Target="../media/image34.jpeg"/><Relationship Id="rId5" Type="http://schemas.openxmlformats.org/officeDocument/2006/relationships/diagramColors" Target="../diagrams/colors2.xml"/><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diagramQuickStyle" Target="../diagrams/quickStyle2.xml"/><Relationship Id="rId9" Type="http://schemas.openxmlformats.org/officeDocument/2006/relationships/image" Target="../media/image32.png"/><Relationship Id="rId1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png"/><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www.unoosa.org/" TargetMode="External"/><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www.un-spider.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un.org/sg/en/content/sg/speeches/2019-02-27/remarks-ecosoc-activities-development-segment"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C15A33-CF06-4C89-9019-A7AFFEDB9007}"/>
              </a:ext>
            </a:extLst>
          </p:cNvPr>
          <p:cNvSpPr txBox="1"/>
          <p:nvPr/>
        </p:nvSpPr>
        <p:spPr>
          <a:xfrm>
            <a:off x="1909682" y="1924879"/>
            <a:ext cx="8885382" cy="1138773"/>
          </a:xfrm>
          <a:prstGeom prst="rect">
            <a:avLst/>
          </a:prstGeom>
          <a:noFill/>
        </p:spPr>
        <p:txBody>
          <a:bodyPr wrap="square" rtlCol="0">
            <a:spAutoFit/>
          </a:bodyPr>
          <a:lstStyle/>
          <a:p>
            <a:pPr lvl="0" algn="ctr">
              <a:defRPr/>
            </a:pPr>
            <a:r>
              <a:rPr lang="en-GB" sz="3400" i="1" dirty="0">
                <a:solidFill>
                  <a:prstClr val="white"/>
                </a:solidFill>
              </a:rPr>
              <a:t>Ensuring Inclusiveness through Space-based Applications and Space Exploration</a:t>
            </a:r>
            <a:endParaRPr lang="en-US" sz="2800" i="1" dirty="0">
              <a:solidFill>
                <a:prstClr val="white"/>
              </a:solidFill>
            </a:endParaRPr>
          </a:p>
        </p:txBody>
      </p:sp>
      <p:sp>
        <p:nvSpPr>
          <p:cNvPr id="3" name="TextBox 2">
            <a:extLst>
              <a:ext uri="{FF2B5EF4-FFF2-40B4-BE49-F238E27FC236}">
                <a16:creationId xmlns:a16="http://schemas.microsoft.com/office/drawing/2014/main" id="{31F0BA4A-7691-4347-95DE-239687485E11}"/>
              </a:ext>
            </a:extLst>
          </p:cNvPr>
          <p:cNvSpPr txBox="1"/>
          <p:nvPr/>
        </p:nvSpPr>
        <p:spPr>
          <a:xfrm>
            <a:off x="5990884" y="4631092"/>
            <a:ext cx="4804180" cy="923330"/>
          </a:xfrm>
          <a:prstGeom prst="rect">
            <a:avLst/>
          </a:prstGeom>
          <a:noFill/>
        </p:spPr>
        <p:txBody>
          <a:bodyPr wrap="square" rtlCol="0">
            <a:spAutoFit/>
          </a:bodyPr>
          <a:lstStyle/>
          <a:p>
            <a:pPr lvl="0" algn="ctr">
              <a:defRPr/>
            </a:pPr>
            <a:r>
              <a:rPr lang="en-US" b="1" dirty="0">
                <a:solidFill>
                  <a:prstClr val="white"/>
                </a:solidFill>
              </a:rPr>
              <a:t>Shirish Ravan</a:t>
            </a:r>
            <a:br>
              <a:rPr lang="en-US" b="1" dirty="0">
                <a:solidFill>
                  <a:prstClr val="white"/>
                </a:solidFill>
              </a:rPr>
            </a:br>
            <a:r>
              <a:rPr lang="en-US" b="1" dirty="0">
                <a:solidFill>
                  <a:prstClr val="white"/>
                </a:solidFill>
              </a:rPr>
              <a:t>United Nations Office for Outer Space Affairs</a:t>
            </a:r>
          </a:p>
          <a:p>
            <a:pPr lvl="0" algn="ctr">
              <a:defRPr/>
            </a:pPr>
            <a:r>
              <a:rPr lang="en-GB" b="1" dirty="0">
                <a:solidFill>
                  <a:prstClr val="white"/>
                </a:solidFill>
              </a:rPr>
              <a:t>Shirish.ravan@un.org</a:t>
            </a:r>
          </a:p>
        </p:txBody>
      </p:sp>
    </p:spTree>
    <p:extLst>
      <p:ext uri="{BB962C8B-B14F-4D97-AF65-F5344CB8AC3E}">
        <p14:creationId xmlns:p14="http://schemas.microsoft.com/office/powerpoint/2010/main" val="215377003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8FA52F-3269-4AD8-8512-7E3D6FD83350}"/>
              </a:ext>
            </a:extLst>
          </p:cNvPr>
          <p:cNvPicPr>
            <a:picLocks noChangeAspect="1"/>
          </p:cNvPicPr>
          <p:nvPr/>
        </p:nvPicPr>
        <p:blipFill>
          <a:blip r:embed="rId2"/>
          <a:stretch>
            <a:fillRect/>
          </a:stretch>
        </p:blipFill>
        <p:spPr>
          <a:xfrm>
            <a:off x="5118670" y="1274615"/>
            <a:ext cx="2242709" cy="2190205"/>
          </a:xfrm>
          <a:prstGeom prst="rect">
            <a:avLst/>
          </a:prstGeom>
        </p:spPr>
      </p:pic>
      <p:sp>
        <p:nvSpPr>
          <p:cNvPr id="3" name="Rectangle 2">
            <a:extLst>
              <a:ext uri="{FF2B5EF4-FFF2-40B4-BE49-F238E27FC236}">
                <a16:creationId xmlns:a16="http://schemas.microsoft.com/office/drawing/2014/main" id="{C5FA2476-BFF5-4F1B-9ADE-EC3ABA66413B}"/>
              </a:ext>
            </a:extLst>
          </p:cNvPr>
          <p:cNvSpPr/>
          <p:nvPr/>
        </p:nvSpPr>
        <p:spPr>
          <a:xfrm>
            <a:off x="5214787" y="5925849"/>
            <a:ext cx="2368265" cy="646331"/>
          </a:xfrm>
          <a:prstGeom prst="rect">
            <a:avLst/>
          </a:prstGeom>
        </p:spPr>
        <p:txBody>
          <a:bodyPr wrap="square">
            <a:spAutoFit/>
          </a:bodyPr>
          <a:lstStyle/>
          <a:p>
            <a:r>
              <a:rPr lang="en-GB" sz="1200" dirty="0" err="1"/>
              <a:t>Imja</a:t>
            </a:r>
            <a:r>
              <a:rPr lang="en-GB" sz="1200" dirty="0"/>
              <a:t> </a:t>
            </a:r>
            <a:r>
              <a:rPr lang="en-GB" sz="1200" dirty="0" err="1"/>
              <a:t>Tsho</a:t>
            </a:r>
            <a:r>
              <a:rPr lang="en-GB" sz="1200" dirty="0"/>
              <a:t> lake  and downstream village, Nepal, October 2010</a:t>
            </a:r>
          </a:p>
          <a:p>
            <a:r>
              <a:rPr lang="en-GB" sz="1200" i="1" dirty="0"/>
              <a:t>Credits: ICMIOD</a:t>
            </a:r>
            <a:endParaRPr lang="en-US" sz="1200" i="1" dirty="0"/>
          </a:p>
        </p:txBody>
      </p:sp>
      <p:pic>
        <p:nvPicPr>
          <p:cNvPr id="4" name="Picture 3">
            <a:extLst>
              <a:ext uri="{FF2B5EF4-FFF2-40B4-BE49-F238E27FC236}">
                <a16:creationId xmlns:a16="http://schemas.microsoft.com/office/drawing/2014/main" id="{EF08D21B-48E2-4413-BFF4-7F829EC06EEC}"/>
              </a:ext>
            </a:extLst>
          </p:cNvPr>
          <p:cNvPicPr>
            <a:picLocks noChangeAspect="1"/>
          </p:cNvPicPr>
          <p:nvPr/>
        </p:nvPicPr>
        <p:blipFill>
          <a:blip r:embed="rId3"/>
          <a:stretch>
            <a:fillRect/>
          </a:stretch>
        </p:blipFill>
        <p:spPr>
          <a:xfrm>
            <a:off x="5118669" y="3546918"/>
            <a:ext cx="2242709" cy="2356264"/>
          </a:xfrm>
          <a:prstGeom prst="rect">
            <a:avLst/>
          </a:prstGeom>
        </p:spPr>
      </p:pic>
      <p:pic>
        <p:nvPicPr>
          <p:cNvPr id="5" name="Picture 4">
            <a:extLst>
              <a:ext uri="{FF2B5EF4-FFF2-40B4-BE49-F238E27FC236}">
                <a16:creationId xmlns:a16="http://schemas.microsoft.com/office/drawing/2014/main" id="{3134378E-7391-41A6-BE4F-4B32AF5492B2}"/>
              </a:ext>
            </a:extLst>
          </p:cNvPr>
          <p:cNvPicPr>
            <a:picLocks noChangeAspect="1"/>
          </p:cNvPicPr>
          <p:nvPr/>
        </p:nvPicPr>
        <p:blipFill>
          <a:blip r:embed="rId4"/>
          <a:stretch>
            <a:fillRect/>
          </a:stretch>
        </p:blipFill>
        <p:spPr>
          <a:xfrm>
            <a:off x="7514446" y="0"/>
            <a:ext cx="4677554" cy="6858000"/>
          </a:xfrm>
          <a:prstGeom prst="rect">
            <a:avLst/>
          </a:prstGeom>
        </p:spPr>
      </p:pic>
      <p:cxnSp>
        <p:nvCxnSpPr>
          <p:cNvPr id="10" name="Straight Arrow Connector 9">
            <a:extLst>
              <a:ext uri="{FF2B5EF4-FFF2-40B4-BE49-F238E27FC236}">
                <a16:creationId xmlns:a16="http://schemas.microsoft.com/office/drawing/2014/main" id="{8B4AE661-DC02-411F-8BE3-726C5972A518}"/>
              </a:ext>
            </a:extLst>
          </p:cNvPr>
          <p:cNvCxnSpPr>
            <a:cxnSpLocks/>
            <a:stCxn id="11" idx="3"/>
          </p:cNvCxnSpPr>
          <p:nvPr/>
        </p:nvCxnSpPr>
        <p:spPr>
          <a:xfrm flipV="1">
            <a:off x="4677555" y="1073791"/>
            <a:ext cx="3342320" cy="516721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1B2F386-C577-46B5-B8BB-C1519FAE3CA8}"/>
              </a:ext>
            </a:extLst>
          </p:cNvPr>
          <p:cNvSpPr txBox="1"/>
          <p:nvPr/>
        </p:nvSpPr>
        <p:spPr>
          <a:xfrm>
            <a:off x="261246" y="5779345"/>
            <a:ext cx="4416309" cy="923330"/>
          </a:xfrm>
          <a:prstGeom prst="rect">
            <a:avLst/>
          </a:prstGeom>
          <a:solidFill>
            <a:schemeClr val="tx1"/>
          </a:solidFill>
        </p:spPr>
        <p:txBody>
          <a:bodyPr wrap="square" rtlCol="0">
            <a:spAutoFit/>
          </a:bodyPr>
          <a:lstStyle/>
          <a:p>
            <a:r>
              <a:rPr lang="en-US" dirty="0">
                <a:solidFill>
                  <a:schemeClr val="bg1"/>
                </a:solidFill>
              </a:rPr>
              <a:t>CORONA, first space reconnaissance satellite collected over 800,000 images in 1960s, which were made public in 1995</a:t>
            </a:r>
          </a:p>
        </p:txBody>
      </p:sp>
      <p:sp>
        <p:nvSpPr>
          <p:cNvPr id="8" name="Rectangle 7">
            <a:extLst>
              <a:ext uri="{FF2B5EF4-FFF2-40B4-BE49-F238E27FC236}">
                <a16:creationId xmlns:a16="http://schemas.microsoft.com/office/drawing/2014/main" id="{2CE37131-6FBF-4B1A-AAB9-EE6696AE33B9}"/>
              </a:ext>
            </a:extLst>
          </p:cNvPr>
          <p:cNvSpPr/>
          <p:nvPr/>
        </p:nvSpPr>
        <p:spPr>
          <a:xfrm>
            <a:off x="261246" y="3357572"/>
            <a:ext cx="4763170" cy="1231106"/>
          </a:xfrm>
          <a:prstGeom prst="rect">
            <a:avLst/>
          </a:prstGeom>
        </p:spPr>
        <p:txBody>
          <a:bodyPr wrap="square">
            <a:spAutoFit/>
          </a:bodyPr>
          <a:lstStyle/>
          <a:p>
            <a:r>
              <a:rPr lang="en-US" sz="2000" b="1" dirty="0">
                <a:solidFill>
                  <a:schemeClr val="accent1">
                    <a:lumMod val="75000"/>
                  </a:schemeClr>
                </a:solidFill>
              </a:rPr>
              <a:t>Inclusiveness: Space Application</a:t>
            </a:r>
          </a:p>
          <a:p>
            <a:r>
              <a:rPr lang="en-GB" dirty="0"/>
              <a:t>Glacial Lakes and Glacial Lake Outburst Floods in Nepal</a:t>
            </a:r>
            <a:endParaRPr lang="en-US" dirty="0"/>
          </a:p>
          <a:p>
            <a:endParaRPr lang="en-US" dirty="0">
              <a:solidFill>
                <a:schemeClr val="accent1">
                  <a:lumMod val="75000"/>
                </a:schemeClr>
              </a:solidFill>
            </a:endParaRPr>
          </a:p>
        </p:txBody>
      </p:sp>
      <p:sp>
        <p:nvSpPr>
          <p:cNvPr id="9" name="Rectangle 8">
            <a:extLst>
              <a:ext uri="{FF2B5EF4-FFF2-40B4-BE49-F238E27FC236}">
                <a16:creationId xmlns:a16="http://schemas.microsoft.com/office/drawing/2014/main" id="{4C72D93A-4F35-4B2B-87F0-68A926037C7A}"/>
              </a:ext>
            </a:extLst>
          </p:cNvPr>
          <p:cNvSpPr/>
          <p:nvPr/>
        </p:nvSpPr>
        <p:spPr>
          <a:xfrm>
            <a:off x="255916" y="4521618"/>
            <a:ext cx="4426969" cy="923330"/>
          </a:xfrm>
          <a:prstGeom prst="rect">
            <a:avLst/>
          </a:prstGeom>
        </p:spPr>
        <p:txBody>
          <a:bodyPr wrap="square">
            <a:spAutoFit/>
          </a:bodyPr>
          <a:lstStyle/>
          <a:p>
            <a:r>
              <a:rPr lang="en-US" b="1" dirty="0">
                <a:solidFill>
                  <a:srgbClr val="C00000"/>
                </a:solidFill>
              </a:rPr>
              <a:t>50 years of accumulated knowledge of earth systems, including atmosphere, land, oceans and ice coverage </a:t>
            </a:r>
          </a:p>
        </p:txBody>
      </p:sp>
      <p:pic>
        <p:nvPicPr>
          <p:cNvPr id="18" name="Picture 17">
            <a:extLst>
              <a:ext uri="{FF2B5EF4-FFF2-40B4-BE49-F238E27FC236}">
                <a16:creationId xmlns:a16="http://schemas.microsoft.com/office/drawing/2014/main" id="{9B3DE2C0-CEC0-4F94-A49B-E075FDC66633}"/>
              </a:ext>
            </a:extLst>
          </p:cNvPr>
          <p:cNvPicPr>
            <a:picLocks noChangeAspect="1"/>
          </p:cNvPicPr>
          <p:nvPr/>
        </p:nvPicPr>
        <p:blipFill rotWithShape="1">
          <a:blip r:embed="rId5" cstate="screen">
            <a:extLst>
              <a:ext uri="{28A0092B-C50C-407E-A947-70E740481C1C}">
                <a14:useLocalDpi xmlns:a14="http://schemas.microsoft.com/office/drawing/2010/main"/>
              </a:ext>
            </a:extLst>
          </a:blip>
          <a:stretch/>
        </p:blipFill>
        <p:spPr>
          <a:xfrm>
            <a:off x="374499" y="1519173"/>
            <a:ext cx="4116433" cy="1224639"/>
          </a:xfrm>
          <a:prstGeom prst="rect">
            <a:avLst/>
          </a:prstGeom>
        </p:spPr>
      </p:pic>
    </p:spTree>
    <p:extLst>
      <p:ext uri="{BB962C8B-B14F-4D97-AF65-F5344CB8AC3E}">
        <p14:creationId xmlns:p14="http://schemas.microsoft.com/office/powerpoint/2010/main" val="43663969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A9E02-6893-4C71-9591-F146A3C63972}"/>
              </a:ext>
            </a:extLst>
          </p:cNvPr>
          <p:cNvSpPr txBox="1">
            <a:spLocks/>
          </p:cNvSpPr>
          <p:nvPr/>
        </p:nvSpPr>
        <p:spPr>
          <a:xfrm>
            <a:off x="3458214" y="1567270"/>
            <a:ext cx="8642350" cy="719138"/>
          </a:xfrm>
          <a:prstGeom prst="rect">
            <a:avLst/>
          </a:prstGeom>
          <a:noFill/>
        </p:spPr>
        <p:txBody>
          <a:bodyPr vert="horz" lIns="91440" tIns="45720" rIns="91440" bIns="45720" rtlCol="0" anchor="ctr">
            <a:noAutofit/>
          </a:bodyPr>
          <a:lstStyle>
            <a:lvl1pPr defTabSz="914400" eaLnBrk="1" latinLnBrk="0" hangingPunct="1">
              <a:lnSpc>
                <a:spcPct val="90000"/>
              </a:lnSpc>
              <a:buNone/>
              <a:defRPr sz="3200" b="1">
                <a:solidFill>
                  <a:srgbClr val="648399"/>
                </a:solidFill>
                <a:latin typeface="Helvetica 55 Roman" pitchFamily="34" charset="0"/>
              </a:defRPr>
            </a:lvl1pPr>
          </a:lstStyle>
          <a:p>
            <a:r>
              <a:rPr lang="en-GB" sz="2400" dirty="0">
                <a:solidFill>
                  <a:schemeClr val="accent1">
                    <a:lumMod val="75000"/>
                  </a:schemeClr>
                </a:solidFill>
              </a:rPr>
              <a:t>Regional Centres for Space Science and Technology Education (affiliated to the United Nations)</a:t>
            </a:r>
          </a:p>
        </p:txBody>
      </p:sp>
      <p:pic>
        <p:nvPicPr>
          <p:cNvPr id="3" name="Picture 2" descr="Map of the Regional Centres">
            <a:extLst>
              <a:ext uri="{FF2B5EF4-FFF2-40B4-BE49-F238E27FC236}">
                <a16:creationId xmlns:a16="http://schemas.microsoft.com/office/drawing/2014/main" id="{D73640A7-CC1C-42BA-81B9-3618BB69BB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607"/>
          <a:stretch/>
        </p:blipFill>
        <p:spPr bwMode="auto">
          <a:xfrm>
            <a:off x="3145448" y="2697910"/>
            <a:ext cx="4698258" cy="26030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BC2A3E7-256E-4CA3-88C5-2BAFDE489B19}"/>
              </a:ext>
            </a:extLst>
          </p:cNvPr>
          <p:cNvSpPr txBox="1"/>
          <p:nvPr/>
        </p:nvSpPr>
        <p:spPr>
          <a:xfrm>
            <a:off x="8283309" y="2829903"/>
            <a:ext cx="3456385" cy="2862322"/>
          </a:xfrm>
          <a:prstGeom prst="rect">
            <a:avLst/>
          </a:prstGeom>
          <a:noFill/>
        </p:spPr>
        <p:txBody>
          <a:bodyPr wrap="square" rtlCol="0">
            <a:spAutoFit/>
          </a:bodyPr>
          <a:lstStyle/>
          <a:p>
            <a:r>
              <a:rPr lang="en-US" dirty="0"/>
              <a:t>Post graduate diploma and master courses in</a:t>
            </a:r>
          </a:p>
          <a:p>
            <a:pPr marL="285750" indent="-285750">
              <a:buFont typeface="Arial" panose="020B0604020202020204" pitchFamily="34" charset="0"/>
              <a:buChar char="•"/>
            </a:pPr>
            <a:r>
              <a:rPr lang="en-US" dirty="0"/>
              <a:t>Remote Sensing and GIS</a:t>
            </a:r>
          </a:p>
          <a:p>
            <a:pPr marL="285750" indent="-285750">
              <a:buFont typeface="Arial" panose="020B0604020202020204" pitchFamily="34" charset="0"/>
              <a:buChar char="•"/>
            </a:pPr>
            <a:r>
              <a:rPr lang="en-US" dirty="0"/>
              <a:t>Satellite communication</a:t>
            </a:r>
          </a:p>
          <a:p>
            <a:pPr marL="285750" indent="-285750">
              <a:buFont typeface="Arial" panose="020B0604020202020204" pitchFamily="34" charset="0"/>
              <a:buChar char="•"/>
            </a:pPr>
            <a:r>
              <a:rPr lang="en-US" dirty="0"/>
              <a:t>Satellite navigation</a:t>
            </a:r>
          </a:p>
          <a:p>
            <a:pPr marL="285750" indent="-285750">
              <a:buFont typeface="Arial" panose="020B0604020202020204" pitchFamily="34" charset="0"/>
              <a:buChar char="•"/>
            </a:pPr>
            <a:r>
              <a:rPr lang="en-US" dirty="0"/>
              <a:t>Satellite meteorology</a:t>
            </a:r>
          </a:p>
          <a:p>
            <a:pPr marL="285750" indent="-285750">
              <a:buFont typeface="Arial" panose="020B0604020202020204" pitchFamily="34" charset="0"/>
              <a:buChar char="•"/>
            </a:pPr>
            <a:r>
              <a:rPr lang="en-US" dirty="0"/>
              <a:t>Space law</a:t>
            </a:r>
          </a:p>
          <a:p>
            <a:endParaRPr lang="en-US" dirty="0"/>
          </a:p>
          <a:p>
            <a:r>
              <a:rPr lang="en-US" dirty="0"/>
              <a:t>Short course on specific themes</a:t>
            </a:r>
          </a:p>
          <a:p>
            <a:r>
              <a:rPr lang="en-US" dirty="0"/>
              <a:t>Webinars on advanced topics</a:t>
            </a:r>
          </a:p>
        </p:txBody>
      </p:sp>
      <p:sp>
        <p:nvSpPr>
          <p:cNvPr id="5" name="Rectangle 4">
            <a:extLst>
              <a:ext uri="{FF2B5EF4-FFF2-40B4-BE49-F238E27FC236}">
                <a16:creationId xmlns:a16="http://schemas.microsoft.com/office/drawing/2014/main" id="{1A357D6B-D667-4EAE-A115-211D6DF5F6C3}"/>
              </a:ext>
            </a:extLst>
          </p:cNvPr>
          <p:cNvSpPr/>
          <p:nvPr/>
        </p:nvSpPr>
        <p:spPr>
          <a:xfrm>
            <a:off x="370787" y="3641549"/>
            <a:ext cx="2506636" cy="1938992"/>
          </a:xfrm>
          <a:prstGeom prst="rect">
            <a:avLst/>
          </a:prstGeom>
        </p:spPr>
        <p:txBody>
          <a:bodyPr wrap="square">
            <a:spAutoFit/>
          </a:bodyPr>
          <a:lstStyle/>
          <a:p>
            <a:r>
              <a:rPr lang="en-GB" sz="2000" dirty="0"/>
              <a:t>UNOOSA promotes </a:t>
            </a:r>
            <a:r>
              <a:rPr lang="en-GB" sz="2000" b="1" dirty="0"/>
              <a:t>inclusiveness and equality through quality education </a:t>
            </a:r>
            <a:r>
              <a:rPr lang="en-GB" sz="2000" dirty="0"/>
              <a:t>designed for developing countries</a:t>
            </a:r>
            <a:r>
              <a:rPr lang="en-GB" sz="2000" dirty="0">
                <a:latin typeface="Calibri Light" panose="020F0302020204030204" pitchFamily="34" charset="0"/>
              </a:rPr>
              <a:t>.</a:t>
            </a:r>
            <a:endParaRPr lang="en-GB" sz="2000" dirty="0"/>
          </a:p>
        </p:txBody>
      </p:sp>
      <p:pic>
        <p:nvPicPr>
          <p:cNvPr id="6" name="Picture 5">
            <a:extLst>
              <a:ext uri="{FF2B5EF4-FFF2-40B4-BE49-F238E27FC236}">
                <a16:creationId xmlns:a16="http://schemas.microsoft.com/office/drawing/2014/main" id="{BF9F14CD-8ADE-4E4C-B61D-E64569810541}"/>
              </a:ext>
            </a:extLst>
          </p:cNvPr>
          <p:cNvPicPr>
            <a:picLocks noChangeAspect="1"/>
          </p:cNvPicPr>
          <p:nvPr/>
        </p:nvPicPr>
        <p:blipFill>
          <a:blip r:embed="rId3"/>
          <a:stretch>
            <a:fillRect/>
          </a:stretch>
        </p:blipFill>
        <p:spPr>
          <a:xfrm>
            <a:off x="452306" y="1890042"/>
            <a:ext cx="1575338" cy="1575338"/>
          </a:xfrm>
          <a:prstGeom prst="rect">
            <a:avLst/>
          </a:prstGeom>
        </p:spPr>
      </p:pic>
      <p:pic>
        <p:nvPicPr>
          <p:cNvPr id="7" name="Picture 2" descr="https://spacegeneration.org/wp-content/uploads/2018/12/Screenshot-2018-12-19-at-12.21.31-PM.png">
            <a:extLst>
              <a:ext uri="{FF2B5EF4-FFF2-40B4-BE49-F238E27FC236}">
                <a16:creationId xmlns:a16="http://schemas.microsoft.com/office/drawing/2014/main" id="{7AC19719-55BB-43E6-AED3-A857AC12E52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04462" y="5876201"/>
            <a:ext cx="2923897" cy="488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323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C113F9-BE87-439E-9354-2748D78BE607}"/>
              </a:ext>
            </a:extLst>
          </p:cNvPr>
          <p:cNvPicPr>
            <a:picLocks noChangeAspect="1"/>
          </p:cNvPicPr>
          <p:nvPr/>
        </p:nvPicPr>
        <p:blipFill>
          <a:blip r:embed="rId2"/>
          <a:stretch>
            <a:fillRect/>
          </a:stretch>
        </p:blipFill>
        <p:spPr>
          <a:xfrm>
            <a:off x="336890" y="1382814"/>
            <a:ext cx="1662615" cy="1677799"/>
          </a:xfrm>
          <a:prstGeom prst="rect">
            <a:avLst/>
          </a:prstGeom>
        </p:spPr>
      </p:pic>
      <p:pic>
        <p:nvPicPr>
          <p:cNvPr id="1026" name="Picture 2" descr="Peggy Whitson">
            <a:extLst>
              <a:ext uri="{FF2B5EF4-FFF2-40B4-BE49-F238E27FC236}">
                <a16:creationId xmlns:a16="http://schemas.microsoft.com/office/drawing/2014/main" id="{8A669E47-D60E-447E-8C5E-565FDE22B5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890" y="4843078"/>
            <a:ext cx="2581250" cy="171448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a:extLst>
              <a:ext uri="{FF2B5EF4-FFF2-40B4-BE49-F238E27FC236}">
                <a16:creationId xmlns:a16="http://schemas.microsoft.com/office/drawing/2014/main" id="{6D5B2F72-60DD-4B1E-AE6B-E9BF96A78CE3}"/>
              </a:ext>
            </a:extLst>
          </p:cNvPr>
          <p:cNvGraphicFramePr/>
          <p:nvPr>
            <p:extLst>
              <p:ext uri="{D42A27DB-BD31-4B8C-83A1-F6EECF244321}">
                <p14:modId xmlns:p14="http://schemas.microsoft.com/office/powerpoint/2010/main" val="1808240795"/>
              </p:ext>
            </p:extLst>
          </p:nvPr>
        </p:nvGraphicFramePr>
        <p:xfrm>
          <a:off x="3776714" y="1956277"/>
          <a:ext cx="5511567" cy="31945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a:extLst>
              <a:ext uri="{FF2B5EF4-FFF2-40B4-BE49-F238E27FC236}">
                <a16:creationId xmlns:a16="http://schemas.microsoft.com/office/drawing/2014/main" id="{C5D89409-8690-415D-AFCF-3C925136386C}"/>
              </a:ext>
            </a:extLst>
          </p:cNvPr>
          <p:cNvSpPr/>
          <p:nvPr/>
        </p:nvSpPr>
        <p:spPr>
          <a:xfrm>
            <a:off x="336890" y="3151057"/>
            <a:ext cx="3154455" cy="646331"/>
          </a:xfrm>
          <a:prstGeom prst="rect">
            <a:avLst/>
          </a:prstGeom>
        </p:spPr>
        <p:txBody>
          <a:bodyPr wrap="square">
            <a:spAutoFit/>
          </a:bodyPr>
          <a:lstStyle/>
          <a:p>
            <a:r>
              <a:rPr lang="en-US" b="1" dirty="0">
                <a:solidFill>
                  <a:schemeClr val="accent1">
                    <a:lumMod val="75000"/>
                  </a:schemeClr>
                </a:solidFill>
              </a:rPr>
              <a:t>UNOOSA’s Space for Women Project – Gender inclusiveness</a:t>
            </a:r>
          </a:p>
        </p:txBody>
      </p:sp>
      <p:sp>
        <p:nvSpPr>
          <p:cNvPr id="5" name="Rectangle 4">
            <a:extLst>
              <a:ext uri="{FF2B5EF4-FFF2-40B4-BE49-F238E27FC236}">
                <a16:creationId xmlns:a16="http://schemas.microsoft.com/office/drawing/2014/main" id="{98492BA0-175E-470A-BB27-2773AEA9489E}"/>
              </a:ext>
            </a:extLst>
          </p:cNvPr>
          <p:cNvSpPr/>
          <p:nvPr/>
        </p:nvSpPr>
        <p:spPr>
          <a:xfrm>
            <a:off x="336890" y="3797388"/>
            <a:ext cx="2454576" cy="830997"/>
          </a:xfrm>
          <a:prstGeom prst="rect">
            <a:avLst/>
          </a:prstGeom>
        </p:spPr>
        <p:txBody>
          <a:bodyPr wrap="square">
            <a:spAutoFit/>
          </a:bodyPr>
          <a:lstStyle/>
          <a:p>
            <a:r>
              <a:rPr lang="en-GB" sz="1600" dirty="0"/>
              <a:t>Space4Women project helps empower women in space and STEM</a:t>
            </a:r>
          </a:p>
        </p:txBody>
      </p:sp>
      <p:sp>
        <p:nvSpPr>
          <p:cNvPr id="6" name="TextBox 5">
            <a:extLst>
              <a:ext uri="{FF2B5EF4-FFF2-40B4-BE49-F238E27FC236}">
                <a16:creationId xmlns:a16="http://schemas.microsoft.com/office/drawing/2014/main" id="{4284F0FB-73D6-4191-A1BD-8DF339DFD0F0}"/>
              </a:ext>
            </a:extLst>
          </p:cNvPr>
          <p:cNvSpPr txBox="1"/>
          <p:nvPr/>
        </p:nvSpPr>
        <p:spPr>
          <a:xfrm>
            <a:off x="3776714" y="1556167"/>
            <a:ext cx="5405134" cy="400110"/>
          </a:xfrm>
          <a:prstGeom prst="rect">
            <a:avLst/>
          </a:prstGeom>
          <a:noFill/>
        </p:spPr>
        <p:txBody>
          <a:bodyPr wrap="none" rtlCol="0">
            <a:spAutoFit/>
          </a:bodyPr>
          <a:lstStyle/>
          <a:p>
            <a:r>
              <a:rPr lang="en-GB" sz="2000" b="1" dirty="0"/>
              <a:t>Making ‘Space for Women’ a Reality – Next Steps</a:t>
            </a:r>
          </a:p>
        </p:txBody>
      </p:sp>
      <p:pic>
        <p:nvPicPr>
          <p:cNvPr id="9" name="Picture 8">
            <a:extLst>
              <a:ext uri="{FF2B5EF4-FFF2-40B4-BE49-F238E27FC236}">
                <a16:creationId xmlns:a16="http://schemas.microsoft.com/office/drawing/2014/main" id="{8C614870-D8E5-4B54-A5B9-042E7A1ED3EF}"/>
              </a:ext>
            </a:extLst>
          </p:cNvPr>
          <p:cNvPicPr>
            <a:picLocks noChangeAspect="1"/>
          </p:cNvPicPr>
          <p:nvPr/>
        </p:nvPicPr>
        <p:blipFill>
          <a:blip r:embed="rId9"/>
          <a:stretch>
            <a:fillRect/>
          </a:stretch>
        </p:blipFill>
        <p:spPr>
          <a:xfrm>
            <a:off x="9364621" y="5117284"/>
            <a:ext cx="2766954" cy="1653623"/>
          </a:xfrm>
          <a:prstGeom prst="rect">
            <a:avLst/>
          </a:prstGeom>
        </p:spPr>
      </p:pic>
    </p:spTree>
    <p:extLst>
      <p:ext uri="{BB962C8B-B14F-4D97-AF65-F5344CB8AC3E}">
        <p14:creationId xmlns:p14="http://schemas.microsoft.com/office/powerpoint/2010/main" val="901959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36AED8C-0599-4718-B4D3-5516ED496656}"/>
              </a:ext>
            </a:extLst>
          </p:cNvPr>
          <p:cNvGrpSpPr/>
          <p:nvPr/>
        </p:nvGrpSpPr>
        <p:grpSpPr>
          <a:xfrm>
            <a:off x="3842159" y="2357985"/>
            <a:ext cx="6182915" cy="4226300"/>
            <a:chOff x="-18040" y="1519865"/>
            <a:chExt cx="9144000" cy="5365519"/>
          </a:xfrm>
        </p:grpSpPr>
        <p:pic>
          <p:nvPicPr>
            <p:cNvPr id="4" name="Picture 2" descr="C:\UNOOSA\RSOs_2017.png">
              <a:extLst>
                <a:ext uri="{FF2B5EF4-FFF2-40B4-BE49-F238E27FC236}">
                  <a16:creationId xmlns:a16="http://schemas.microsoft.com/office/drawing/2014/main" id="{99609A85-9355-459E-9CC1-1B20BA5A38C0}"/>
                </a:ext>
              </a:extLst>
            </p:cNvPr>
            <p:cNvPicPr>
              <a:picLocks noChangeAspect="1" noChangeArrowheads="1"/>
            </p:cNvPicPr>
            <p:nvPr/>
          </p:nvPicPr>
          <p:blipFill>
            <a:blip r:embed="rId3"/>
            <a:srcRect t="10013" b="7020"/>
            <a:stretch>
              <a:fillRect/>
            </a:stretch>
          </p:blipFill>
          <p:spPr bwMode="auto">
            <a:xfrm>
              <a:off x="-18040" y="1519865"/>
              <a:ext cx="9144000" cy="5365519"/>
            </a:xfrm>
            <a:prstGeom prst="rect">
              <a:avLst/>
            </a:prstGeom>
            <a:noFill/>
          </p:spPr>
        </p:pic>
        <p:sp>
          <p:nvSpPr>
            <p:cNvPr id="12" name="Oval 11">
              <a:extLst>
                <a:ext uri="{FF2B5EF4-FFF2-40B4-BE49-F238E27FC236}">
                  <a16:creationId xmlns:a16="http://schemas.microsoft.com/office/drawing/2014/main" id="{BF8322FA-7C25-4CC5-BA6D-BB743D0D70A5}"/>
                </a:ext>
              </a:extLst>
            </p:cNvPr>
            <p:cNvSpPr/>
            <p:nvPr/>
          </p:nvSpPr>
          <p:spPr>
            <a:xfrm>
              <a:off x="1687722" y="3303138"/>
              <a:ext cx="100668" cy="1006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AC1DF728-D4CE-4033-9562-82FF10699C17}"/>
                </a:ext>
              </a:extLst>
            </p:cNvPr>
            <p:cNvSpPr txBox="1"/>
            <p:nvPr/>
          </p:nvSpPr>
          <p:spPr>
            <a:xfrm>
              <a:off x="1687720" y="3172928"/>
              <a:ext cx="965351" cy="273518"/>
            </a:xfrm>
            <a:prstGeom prst="rect">
              <a:avLst/>
            </a:prstGeom>
            <a:noFill/>
          </p:spPr>
          <p:txBody>
            <a:bodyPr wrap="none" rtlCol="0">
              <a:spAutoFit/>
            </a:bodyPr>
            <a:lstStyle/>
            <a:p>
              <a:r>
                <a:rPr lang="en-GB" sz="800" b="1" dirty="0">
                  <a:solidFill>
                    <a:schemeClr val="accent1">
                      <a:lumMod val="50000"/>
                    </a:schemeClr>
                  </a:solidFill>
                  <a:latin typeface="Arial" panose="020B0604020202020204" pitchFamily="34" charset="0"/>
                  <a:cs typeface="Arial" panose="020B0604020202020204" pitchFamily="34" charset="0"/>
                </a:rPr>
                <a:t>RSO USA</a:t>
              </a:r>
            </a:p>
          </p:txBody>
        </p:sp>
      </p:grpSp>
      <p:sp>
        <p:nvSpPr>
          <p:cNvPr id="5" name="Title 1">
            <a:extLst>
              <a:ext uri="{FF2B5EF4-FFF2-40B4-BE49-F238E27FC236}">
                <a16:creationId xmlns:a16="http://schemas.microsoft.com/office/drawing/2014/main" id="{8F71CAD3-681D-419E-B6AE-2B6D462338C9}"/>
              </a:ext>
            </a:extLst>
          </p:cNvPr>
          <p:cNvSpPr txBox="1">
            <a:spLocks/>
          </p:cNvSpPr>
          <p:nvPr/>
        </p:nvSpPr>
        <p:spPr>
          <a:xfrm>
            <a:off x="6460673" y="6128963"/>
            <a:ext cx="3158207" cy="455322"/>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altLang="en-US" sz="1200" b="1" dirty="0">
                <a:solidFill>
                  <a:schemeClr val="accent1">
                    <a:lumMod val="75000"/>
                  </a:schemeClr>
                </a:solidFill>
                <a:latin typeface="Helvetica 55 Roman" pitchFamily="34" charset="0"/>
                <a:ea typeface="+mn-ea"/>
                <a:cs typeface="+mn-cs"/>
              </a:rPr>
              <a:t>UN-SPIDER Regional Support Offices</a:t>
            </a:r>
          </a:p>
        </p:txBody>
      </p:sp>
      <p:pic>
        <p:nvPicPr>
          <p:cNvPr id="7" name="Picture 6">
            <a:extLst>
              <a:ext uri="{FF2B5EF4-FFF2-40B4-BE49-F238E27FC236}">
                <a16:creationId xmlns:a16="http://schemas.microsoft.com/office/drawing/2014/main" id="{65B8A588-8C25-4B26-806E-5394D8B64152}"/>
              </a:ext>
            </a:extLst>
          </p:cNvPr>
          <p:cNvPicPr>
            <a:picLocks noChangeAspect="1"/>
          </p:cNvPicPr>
          <p:nvPr/>
        </p:nvPicPr>
        <p:blipFill rotWithShape="1">
          <a:blip r:embed="rId4"/>
          <a:srcRect b="26102"/>
          <a:stretch/>
        </p:blipFill>
        <p:spPr>
          <a:xfrm>
            <a:off x="332029" y="2892225"/>
            <a:ext cx="3228631" cy="923331"/>
          </a:xfrm>
          <a:prstGeom prst="rect">
            <a:avLst/>
          </a:prstGeom>
        </p:spPr>
      </p:pic>
      <p:sp>
        <p:nvSpPr>
          <p:cNvPr id="3" name="Oval 2">
            <a:extLst>
              <a:ext uri="{FF2B5EF4-FFF2-40B4-BE49-F238E27FC236}">
                <a16:creationId xmlns:a16="http://schemas.microsoft.com/office/drawing/2014/main" id="{58EDD8DB-72E5-4D31-98C5-B0DAB20E7B4D}"/>
              </a:ext>
            </a:extLst>
          </p:cNvPr>
          <p:cNvSpPr/>
          <p:nvPr/>
        </p:nvSpPr>
        <p:spPr>
          <a:xfrm>
            <a:off x="6406145" y="6301096"/>
            <a:ext cx="109057" cy="1110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9" name="Rectangle 8">
            <a:extLst>
              <a:ext uri="{FF2B5EF4-FFF2-40B4-BE49-F238E27FC236}">
                <a16:creationId xmlns:a16="http://schemas.microsoft.com/office/drawing/2014/main" id="{F4E2C570-7359-4C0E-AE55-79CD957A831F}"/>
              </a:ext>
            </a:extLst>
          </p:cNvPr>
          <p:cNvSpPr/>
          <p:nvPr/>
        </p:nvSpPr>
        <p:spPr>
          <a:xfrm>
            <a:off x="375647" y="3915626"/>
            <a:ext cx="4100585" cy="954107"/>
          </a:xfrm>
          <a:prstGeom prst="rect">
            <a:avLst/>
          </a:prstGeom>
        </p:spPr>
        <p:txBody>
          <a:bodyPr wrap="square">
            <a:spAutoFit/>
          </a:bodyPr>
          <a:lstStyle/>
          <a:p>
            <a:r>
              <a:rPr lang="en-GB" sz="1400" b="1" dirty="0">
                <a:solidFill>
                  <a:schemeClr val="accent1">
                    <a:lumMod val="75000"/>
                  </a:schemeClr>
                </a:solidFill>
              </a:rPr>
              <a:t>United Nations Platform for Space-based Information for Disaster Management and Emergency Response </a:t>
            </a:r>
          </a:p>
          <a:p>
            <a:r>
              <a:rPr lang="en-GB" sz="1400" dirty="0">
                <a:solidFill>
                  <a:schemeClr val="accent1">
                    <a:lumMod val="75000"/>
                  </a:schemeClr>
                </a:solidFill>
              </a:rPr>
              <a:t>www.un-spider.org</a:t>
            </a:r>
          </a:p>
        </p:txBody>
      </p:sp>
      <p:sp>
        <p:nvSpPr>
          <p:cNvPr id="6" name="Rectangle 5">
            <a:extLst>
              <a:ext uri="{FF2B5EF4-FFF2-40B4-BE49-F238E27FC236}">
                <a16:creationId xmlns:a16="http://schemas.microsoft.com/office/drawing/2014/main" id="{C6D67CCA-D6FB-4CD0-B626-18FD43E59C1E}"/>
              </a:ext>
            </a:extLst>
          </p:cNvPr>
          <p:cNvSpPr/>
          <p:nvPr/>
        </p:nvSpPr>
        <p:spPr>
          <a:xfrm>
            <a:off x="344982" y="5126714"/>
            <a:ext cx="4347033" cy="1631216"/>
          </a:xfrm>
          <a:prstGeom prst="rect">
            <a:avLst/>
          </a:prstGeom>
        </p:spPr>
        <p:txBody>
          <a:bodyPr wrap="square">
            <a:spAutoFit/>
          </a:bodyPr>
          <a:lstStyle/>
          <a:p>
            <a:r>
              <a:rPr lang="en-US" dirty="0">
                <a:solidFill>
                  <a:srgbClr val="004761"/>
                </a:solidFill>
                <a:latin typeface="Helvetica 55 Roman" pitchFamily="34" charset="0"/>
              </a:rPr>
              <a:t>Mission: Ensure that all countries have access</a:t>
            </a:r>
            <a:r>
              <a:rPr lang="en-US" sz="2000" dirty="0">
                <a:solidFill>
                  <a:srgbClr val="004761"/>
                </a:solidFill>
                <a:latin typeface="Helvetica 55 Roman" pitchFamily="34" charset="0"/>
              </a:rPr>
              <a:t> </a:t>
            </a:r>
            <a:r>
              <a:rPr lang="en-US" dirty="0">
                <a:solidFill>
                  <a:srgbClr val="004761"/>
                </a:solidFill>
                <a:latin typeface="Helvetica 55 Roman" pitchFamily="34" charset="0"/>
              </a:rPr>
              <a:t>to and develop the capacity</a:t>
            </a:r>
            <a:r>
              <a:rPr lang="en-US" sz="2000" dirty="0">
                <a:solidFill>
                  <a:srgbClr val="004761"/>
                </a:solidFill>
                <a:latin typeface="Helvetica 55 Roman" pitchFamily="34" charset="0"/>
              </a:rPr>
              <a:t> </a:t>
            </a:r>
            <a:r>
              <a:rPr lang="en-US" dirty="0">
                <a:solidFill>
                  <a:srgbClr val="004761"/>
                </a:solidFill>
                <a:latin typeface="Helvetica 55 Roman" pitchFamily="34" charset="0"/>
              </a:rPr>
              <a:t>to use all types of </a:t>
            </a:r>
            <a:r>
              <a:rPr lang="en-US" sz="2000" b="1" dirty="0">
                <a:solidFill>
                  <a:srgbClr val="004761"/>
                </a:solidFill>
                <a:latin typeface="Helvetica 55 Roman" pitchFamily="34" charset="0"/>
              </a:rPr>
              <a:t>space-based information</a:t>
            </a:r>
            <a:r>
              <a:rPr lang="en-US" sz="2000" dirty="0">
                <a:solidFill>
                  <a:srgbClr val="004761"/>
                </a:solidFill>
                <a:latin typeface="Helvetica 55 Roman" pitchFamily="34" charset="0"/>
              </a:rPr>
              <a:t> </a:t>
            </a:r>
            <a:r>
              <a:rPr lang="en-US" dirty="0">
                <a:solidFill>
                  <a:srgbClr val="004761"/>
                </a:solidFill>
                <a:latin typeface="Helvetica 55 Roman" pitchFamily="34" charset="0"/>
              </a:rPr>
              <a:t>to support the </a:t>
            </a:r>
            <a:r>
              <a:rPr lang="en-US" sz="2000" b="1" dirty="0">
                <a:solidFill>
                  <a:srgbClr val="004761"/>
                </a:solidFill>
                <a:latin typeface="Helvetica 55 Roman" pitchFamily="34" charset="0"/>
              </a:rPr>
              <a:t>full disaster management cycle</a:t>
            </a:r>
            <a:r>
              <a:rPr lang="en-US" dirty="0">
                <a:solidFill>
                  <a:srgbClr val="004761"/>
                </a:solidFill>
                <a:latin typeface="Helvetica 55 Roman" pitchFamily="34" charset="0"/>
              </a:rPr>
              <a:t>.</a:t>
            </a:r>
          </a:p>
        </p:txBody>
      </p:sp>
      <p:pic>
        <p:nvPicPr>
          <p:cNvPr id="8" name="Picture 7">
            <a:extLst>
              <a:ext uri="{FF2B5EF4-FFF2-40B4-BE49-F238E27FC236}">
                <a16:creationId xmlns:a16="http://schemas.microsoft.com/office/drawing/2014/main" id="{3438B4D7-99C5-460E-B1A4-ADDC23706E61}"/>
              </a:ext>
            </a:extLst>
          </p:cNvPr>
          <p:cNvPicPr>
            <a:picLocks noChangeAspect="1"/>
          </p:cNvPicPr>
          <p:nvPr/>
        </p:nvPicPr>
        <p:blipFill>
          <a:blip r:embed="rId5"/>
          <a:stretch>
            <a:fillRect/>
          </a:stretch>
        </p:blipFill>
        <p:spPr>
          <a:xfrm>
            <a:off x="509870" y="1332470"/>
            <a:ext cx="1495099" cy="1501820"/>
          </a:xfrm>
          <a:prstGeom prst="rect">
            <a:avLst/>
          </a:prstGeom>
        </p:spPr>
      </p:pic>
      <p:pic>
        <p:nvPicPr>
          <p:cNvPr id="11" name="Picture 10">
            <a:extLst>
              <a:ext uri="{FF2B5EF4-FFF2-40B4-BE49-F238E27FC236}">
                <a16:creationId xmlns:a16="http://schemas.microsoft.com/office/drawing/2014/main" id="{2D8C0C04-3D2E-4429-A4F0-4970DBD0487F}"/>
              </a:ext>
            </a:extLst>
          </p:cNvPr>
          <p:cNvPicPr>
            <a:picLocks noChangeAspect="1"/>
          </p:cNvPicPr>
          <p:nvPr/>
        </p:nvPicPr>
        <p:blipFill>
          <a:blip r:embed="rId6"/>
          <a:stretch>
            <a:fillRect/>
          </a:stretch>
        </p:blipFill>
        <p:spPr>
          <a:xfrm>
            <a:off x="10262972" y="1390405"/>
            <a:ext cx="1544179" cy="1501820"/>
          </a:xfrm>
          <a:prstGeom prst="rect">
            <a:avLst/>
          </a:prstGeom>
        </p:spPr>
      </p:pic>
      <p:pic>
        <p:nvPicPr>
          <p:cNvPr id="2050" name="Picture 2" descr="place-holder">
            <a:extLst>
              <a:ext uri="{FF2B5EF4-FFF2-40B4-BE49-F238E27FC236}">
                <a16:creationId xmlns:a16="http://schemas.microsoft.com/office/drawing/2014/main" id="{2AC331F3-D954-4A99-BF14-4ED5602890E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3646" t="12917" r="22288" b="12169"/>
          <a:stretch/>
        </p:blipFill>
        <p:spPr bwMode="auto">
          <a:xfrm>
            <a:off x="10156128" y="2892225"/>
            <a:ext cx="1757868" cy="1623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579974"/>
      </p:ext>
    </p:extLst>
  </p:cSld>
  <p:clrMapOvr>
    <a:masterClrMapping/>
  </p:clrMapOvr>
  <p:transition spd="slow"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076154D-146B-49C1-A6A0-A658646F0C31}"/>
              </a:ext>
            </a:extLst>
          </p:cNvPr>
          <p:cNvGraphicFramePr/>
          <p:nvPr>
            <p:extLst>
              <p:ext uri="{D42A27DB-BD31-4B8C-83A1-F6EECF244321}">
                <p14:modId xmlns:p14="http://schemas.microsoft.com/office/powerpoint/2010/main" val="2284832901"/>
              </p:ext>
            </p:extLst>
          </p:nvPr>
        </p:nvGraphicFramePr>
        <p:xfrm>
          <a:off x="4218034" y="1311443"/>
          <a:ext cx="6148534" cy="2916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3">
            <a:extLst>
              <a:ext uri="{FF2B5EF4-FFF2-40B4-BE49-F238E27FC236}">
                <a16:creationId xmlns:a16="http://schemas.microsoft.com/office/drawing/2014/main" id="{C675A5D6-2B40-42C6-B863-A6DF44825861}"/>
              </a:ext>
            </a:extLst>
          </p:cNvPr>
          <p:cNvSpPr txBox="1">
            <a:spLocks/>
          </p:cNvSpPr>
          <p:nvPr/>
        </p:nvSpPr>
        <p:spPr>
          <a:xfrm>
            <a:off x="242842" y="3389878"/>
            <a:ext cx="2809382" cy="9081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indent="0" fontAlgn="auto">
              <a:lnSpc>
                <a:spcPct val="90000"/>
              </a:lnSpc>
              <a:spcBef>
                <a:spcPct val="0"/>
              </a:spcBef>
              <a:spcAft>
                <a:spcPts val="0"/>
              </a:spcAft>
              <a:buClrTx/>
              <a:buSzTx/>
              <a:buFontTx/>
              <a:buNone/>
              <a:tabLst/>
              <a:defRPr/>
            </a:pPr>
            <a:r>
              <a:rPr lang="en-GB" altLang="en-US" sz="2800" b="1" dirty="0">
                <a:solidFill>
                  <a:schemeClr val="accent1">
                    <a:lumMod val="75000"/>
                  </a:schemeClr>
                </a:solidFill>
                <a:latin typeface="+mn-lt"/>
                <a:ea typeface="+mn-ea"/>
                <a:cs typeface="+mn-cs"/>
              </a:rPr>
              <a:t>Access to Space for All</a:t>
            </a:r>
          </a:p>
        </p:txBody>
      </p:sp>
      <p:pic>
        <p:nvPicPr>
          <p:cNvPr id="4" name="Picture 2" descr="C:\Users\miyoshi\Desktop\inside the dower.jpg">
            <a:extLst>
              <a:ext uri="{FF2B5EF4-FFF2-40B4-BE49-F238E27FC236}">
                <a16:creationId xmlns:a16="http://schemas.microsoft.com/office/drawing/2014/main" id="{0DB778C2-CA21-4F01-801F-5816371713C2}"/>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757471" y="2690355"/>
            <a:ext cx="709510" cy="68836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spacenews.com/wp-content/uploads/2014/11/Cubesats_NASA_0-879x485.jpg">
            <a:extLst>
              <a:ext uri="{FF2B5EF4-FFF2-40B4-BE49-F238E27FC236}">
                <a16:creationId xmlns:a16="http://schemas.microsoft.com/office/drawing/2014/main" id="{C0A865F8-B424-4888-B0B8-9BD369801D32}"/>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rot="14861118">
            <a:off x="6417827" y="2449488"/>
            <a:ext cx="699770" cy="70096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C4A083A5-B526-41F9-9A54-7594280A1575}"/>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tretch>
            <a:fillRect/>
          </a:stretch>
        </p:blipFill>
        <p:spPr bwMode="auto">
          <a:xfrm>
            <a:off x="8725511" y="2583110"/>
            <a:ext cx="749171" cy="76043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CA0C9495-5CA9-4A1F-B762-C727523F0F8F}"/>
              </a:ext>
            </a:extLst>
          </p:cNvPr>
          <p:cNvPicPr>
            <a:picLocks noChangeAspect="1"/>
          </p:cNvPicPr>
          <p:nvPr/>
        </p:nvPicPr>
        <p:blipFill>
          <a:blip r:embed="rId10"/>
          <a:stretch>
            <a:fillRect/>
          </a:stretch>
        </p:blipFill>
        <p:spPr>
          <a:xfrm>
            <a:off x="9669194" y="2641789"/>
            <a:ext cx="697374" cy="701760"/>
          </a:xfrm>
          <a:prstGeom prst="ellipse">
            <a:avLst/>
          </a:prstGeom>
          <a:ln>
            <a:noFill/>
          </a:ln>
          <a:effectLst>
            <a:softEdge rad="112500"/>
          </a:effectLst>
        </p:spPr>
      </p:pic>
      <p:pic>
        <p:nvPicPr>
          <p:cNvPr id="8" name="Picture 7">
            <a:extLst>
              <a:ext uri="{FF2B5EF4-FFF2-40B4-BE49-F238E27FC236}">
                <a16:creationId xmlns:a16="http://schemas.microsoft.com/office/drawing/2014/main" id="{96BCAFA3-356B-4192-9D66-779CF61D0443}"/>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t="-1646"/>
          <a:stretch/>
        </p:blipFill>
        <p:spPr>
          <a:xfrm>
            <a:off x="7283319" y="3435246"/>
            <a:ext cx="708030" cy="665146"/>
          </a:xfrm>
          <a:prstGeom prst="ellipse">
            <a:avLst/>
          </a:prstGeom>
          <a:ln>
            <a:noFill/>
          </a:ln>
          <a:effectLst>
            <a:softEdge rad="112500"/>
          </a:effectLst>
        </p:spPr>
      </p:pic>
      <p:sp>
        <p:nvSpPr>
          <p:cNvPr id="9" name="TextBox 10">
            <a:extLst>
              <a:ext uri="{FF2B5EF4-FFF2-40B4-BE49-F238E27FC236}">
                <a16:creationId xmlns:a16="http://schemas.microsoft.com/office/drawing/2014/main" id="{E1D1F57C-4C21-4A7F-8321-F19CA4893A9E}"/>
              </a:ext>
            </a:extLst>
          </p:cNvPr>
          <p:cNvSpPr txBox="1">
            <a:spLocks noChangeArrowheads="1"/>
          </p:cNvSpPr>
          <p:nvPr/>
        </p:nvSpPr>
        <p:spPr bwMode="auto">
          <a:xfrm>
            <a:off x="175010" y="4452946"/>
            <a:ext cx="307875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fontAlgn="base">
              <a:spcBef>
                <a:spcPct val="0"/>
              </a:spcBef>
              <a:spcAft>
                <a:spcPct val="0"/>
              </a:spcAft>
              <a:defRPr>
                <a:solidFill>
                  <a:schemeClr val="tx1"/>
                </a:solidFill>
                <a:latin typeface="Calibri" pitchFamily="34" charset="0"/>
                <a:cs typeface="Arial" charset="0"/>
              </a:defRPr>
            </a:lvl6pPr>
            <a:lvl7pPr marL="2971800" indent="-228600" fontAlgn="base">
              <a:spcBef>
                <a:spcPct val="0"/>
              </a:spcBef>
              <a:spcAft>
                <a:spcPct val="0"/>
              </a:spcAft>
              <a:defRPr>
                <a:solidFill>
                  <a:schemeClr val="tx1"/>
                </a:solidFill>
                <a:latin typeface="Calibri" pitchFamily="34" charset="0"/>
                <a:cs typeface="Arial" charset="0"/>
              </a:defRPr>
            </a:lvl7pPr>
            <a:lvl8pPr marL="3429000" indent="-228600" fontAlgn="base">
              <a:spcBef>
                <a:spcPct val="0"/>
              </a:spcBef>
              <a:spcAft>
                <a:spcPct val="0"/>
              </a:spcAft>
              <a:defRPr>
                <a:solidFill>
                  <a:schemeClr val="tx1"/>
                </a:solidFill>
                <a:latin typeface="Calibri" pitchFamily="34" charset="0"/>
                <a:cs typeface="Arial" charset="0"/>
              </a:defRPr>
            </a:lvl8pPr>
            <a:lvl9pPr marL="3886200" indent="-228600" fontAlgn="base">
              <a:spcBef>
                <a:spcPct val="0"/>
              </a:spcBef>
              <a:spcAft>
                <a:spcPct val="0"/>
              </a:spcAft>
              <a:defRPr>
                <a:solidFill>
                  <a:schemeClr val="tx1"/>
                </a:solidFill>
                <a:latin typeface="Calibri" pitchFamily="34" charset="0"/>
                <a:cs typeface="Arial" charset="0"/>
              </a:defRPr>
            </a:lvl9pPr>
          </a:lstStyle>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GB" altLang="en-US" sz="2000" b="0" i="0" u="none" strike="noStrike" kern="1200" cap="none" spc="0" normalizeH="0" baseline="0" noProof="0" dirty="0">
                <a:ln>
                  <a:noFill/>
                </a:ln>
                <a:solidFill>
                  <a:schemeClr val="accent1">
                    <a:lumMod val="75000"/>
                  </a:schemeClr>
                </a:solidFill>
                <a:effectLst/>
                <a:uLnTx/>
                <a:uFillTx/>
                <a:latin typeface="Calibri" pitchFamily="34" charset="0"/>
                <a:ea typeface="+mn-ea"/>
                <a:cs typeface="Arial" charset="0"/>
              </a:rPr>
              <a:t>Micro/</a:t>
            </a:r>
            <a:r>
              <a:rPr kumimoji="0" lang="en-GB" altLang="en-US" sz="2000" b="0" i="0" u="none" strike="noStrike" kern="1200" cap="none" spc="0" normalizeH="0" baseline="0" noProof="0" dirty="0" err="1">
                <a:ln>
                  <a:noFill/>
                </a:ln>
                <a:solidFill>
                  <a:schemeClr val="accent1">
                    <a:lumMod val="75000"/>
                  </a:schemeClr>
                </a:solidFill>
                <a:effectLst/>
                <a:uLnTx/>
                <a:uFillTx/>
                <a:latin typeface="Calibri" pitchFamily="34" charset="0"/>
                <a:ea typeface="+mn-ea"/>
                <a:cs typeface="Arial" charset="0"/>
              </a:rPr>
              <a:t>hypergravity</a:t>
            </a:r>
            <a:r>
              <a:rPr kumimoji="0" lang="en-GB" altLang="en-US" sz="2000" b="0" i="0" u="none" strike="noStrike" kern="1200" cap="none" spc="0" normalizeH="0" baseline="0" noProof="0" dirty="0">
                <a:ln>
                  <a:noFill/>
                </a:ln>
                <a:solidFill>
                  <a:schemeClr val="accent1">
                    <a:lumMod val="75000"/>
                  </a:schemeClr>
                </a:solidFill>
                <a:effectLst/>
                <a:uLnTx/>
                <a:uFillTx/>
                <a:latin typeface="Calibri" pitchFamily="34" charset="0"/>
                <a:ea typeface="+mn-ea"/>
                <a:cs typeface="Arial" charset="0"/>
              </a:rPr>
              <a:t> s</a:t>
            </a:r>
            <a:r>
              <a:rPr kumimoji="0" lang="en-GB" altLang="en-US" sz="2000" b="0" i="0" u="none" strike="noStrike" kern="1200" cap="none" spc="0" normalizeH="0" baseline="0" noProof="0" dirty="0" err="1">
                <a:ln>
                  <a:noFill/>
                </a:ln>
                <a:solidFill>
                  <a:schemeClr val="accent1">
                    <a:lumMod val="75000"/>
                  </a:schemeClr>
                </a:solidFill>
                <a:effectLst/>
                <a:uLnTx/>
                <a:uFillTx/>
                <a:latin typeface="Calibri" pitchFamily="34" charset="0"/>
                <a:ea typeface="+mn-ea"/>
                <a:cs typeface="Arial" charset="0"/>
              </a:rPr>
              <a:t>imulation</a:t>
            </a:r>
            <a:endParaRPr kumimoji="0" lang="en-GB" altLang="en-US" sz="2000" b="0" i="0" u="none" strike="noStrike" kern="1200" cap="none" spc="0" normalizeH="0" baseline="0" noProof="0" dirty="0">
              <a:ln>
                <a:noFill/>
              </a:ln>
              <a:solidFill>
                <a:schemeClr val="accent1">
                  <a:lumMod val="75000"/>
                </a:schemeClr>
              </a:solidFill>
              <a:effectLst/>
              <a:uLnTx/>
              <a:uFillTx/>
              <a:latin typeface="Calibri" pitchFamily="34" charset="0"/>
              <a:ea typeface="+mn-ea"/>
              <a:cs typeface="Arial" charset="0"/>
            </a:endParaRP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GB" altLang="en-US" sz="2000" b="0" i="0" u="none" strike="noStrike" kern="1200" cap="none" spc="0" normalizeH="0" baseline="0" noProof="0" dirty="0">
                <a:ln>
                  <a:noFill/>
                </a:ln>
                <a:solidFill>
                  <a:schemeClr val="accent1">
                    <a:lumMod val="75000"/>
                  </a:schemeClr>
                </a:solidFill>
                <a:effectLst/>
                <a:uLnTx/>
                <a:uFillTx/>
                <a:latin typeface="Calibri" pitchFamily="34" charset="0"/>
                <a:ea typeface="+mn-ea"/>
                <a:cs typeface="Arial" charset="0"/>
              </a:rPr>
              <a:t>Access to Orbit</a:t>
            </a: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GB" altLang="en-US" sz="2000" b="0" i="0" u="none" strike="noStrike" kern="1200" cap="none" spc="0" normalizeH="0" baseline="0" noProof="0" dirty="0">
                <a:ln>
                  <a:noFill/>
                </a:ln>
                <a:solidFill>
                  <a:schemeClr val="accent1">
                    <a:lumMod val="75000"/>
                  </a:schemeClr>
                </a:solidFill>
                <a:effectLst/>
                <a:uLnTx/>
                <a:uFillTx/>
                <a:latin typeface="Calibri" pitchFamily="34" charset="0"/>
                <a:ea typeface="+mn-ea"/>
                <a:cs typeface="Arial" charset="0"/>
              </a:rPr>
              <a:t>Access to space stations</a:t>
            </a: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GB" altLang="en-US" sz="2000" b="0" i="0" u="none" strike="noStrike" kern="1200" cap="none" spc="0" normalizeH="0" baseline="0" noProof="0" dirty="0">
                <a:ln>
                  <a:noFill/>
                </a:ln>
                <a:solidFill>
                  <a:schemeClr val="accent1">
                    <a:lumMod val="75000"/>
                  </a:schemeClr>
                </a:solidFill>
                <a:effectLst/>
                <a:uLnTx/>
                <a:uFillTx/>
                <a:latin typeface="Calibri" pitchFamily="34" charset="0"/>
                <a:ea typeface="+mn-ea"/>
                <a:cs typeface="Arial" charset="0"/>
              </a:rPr>
              <a:t>Open space data</a:t>
            </a: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kumimoji="0" lang="en-GB" altLang="en-US" sz="2000" b="0" i="0" u="none" strike="noStrike" kern="1200" cap="none" spc="0" normalizeH="0" baseline="0" noProof="0" dirty="0">
                <a:ln>
                  <a:noFill/>
                </a:ln>
                <a:solidFill>
                  <a:schemeClr val="accent1">
                    <a:lumMod val="75000"/>
                  </a:schemeClr>
                </a:solidFill>
                <a:effectLst/>
                <a:uLnTx/>
                <a:uFillTx/>
                <a:latin typeface="Calibri" pitchFamily="34" charset="0"/>
                <a:ea typeface="+mn-ea"/>
                <a:cs typeface="Arial" charset="0"/>
              </a:rPr>
              <a:t>Training</a:t>
            </a:r>
          </a:p>
        </p:txBody>
      </p:sp>
      <p:sp>
        <p:nvSpPr>
          <p:cNvPr id="10" name="BlokTextu 2">
            <a:extLst>
              <a:ext uri="{FF2B5EF4-FFF2-40B4-BE49-F238E27FC236}">
                <a16:creationId xmlns:a16="http://schemas.microsoft.com/office/drawing/2014/main" id="{D728B17D-AE2C-4164-8407-C05AE73CA5D0}"/>
              </a:ext>
            </a:extLst>
          </p:cNvPr>
          <p:cNvSpPr txBox="1"/>
          <p:nvPr/>
        </p:nvSpPr>
        <p:spPr>
          <a:xfrm>
            <a:off x="4212031" y="2427723"/>
            <a:ext cx="146830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accent4">
                    <a:lumMod val="20000"/>
                    <a:lumOff val="80000"/>
                  </a:schemeClr>
                </a:solidFill>
                <a:effectLst/>
                <a:uLnTx/>
                <a:uFillTx/>
                <a:latin typeface="Calibri" panose="020F0502020204030204"/>
                <a:ea typeface="+mn-ea"/>
                <a:cs typeface="+mn-cs"/>
              </a:rPr>
              <a:t>ZARM</a:t>
            </a:r>
          </a:p>
        </p:txBody>
      </p:sp>
      <p:sp>
        <p:nvSpPr>
          <p:cNvPr id="11" name="BlokTextu 13">
            <a:extLst>
              <a:ext uri="{FF2B5EF4-FFF2-40B4-BE49-F238E27FC236}">
                <a16:creationId xmlns:a16="http://schemas.microsoft.com/office/drawing/2014/main" id="{A7E406C6-C350-4FDB-B4C6-927CD7EB9C5D}"/>
              </a:ext>
            </a:extLst>
          </p:cNvPr>
          <p:cNvSpPr txBox="1"/>
          <p:nvPr/>
        </p:nvSpPr>
        <p:spPr>
          <a:xfrm>
            <a:off x="5939326" y="2294713"/>
            <a:ext cx="146830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accent4">
                    <a:lumMod val="20000"/>
                    <a:lumOff val="80000"/>
                  </a:schemeClr>
                </a:solidFill>
                <a:effectLst/>
                <a:uLnTx/>
                <a:uFillTx/>
                <a:latin typeface="Calibri" panose="020F0502020204030204"/>
                <a:ea typeface="+mn-ea"/>
                <a:cs typeface="+mn-cs"/>
              </a:rPr>
              <a:t>JAXA</a:t>
            </a:r>
          </a:p>
        </p:txBody>
      </p:sp>
      <p:sp>
        <p:nvSpPr>
          <p:cNvPr id="12" name="BlokTextu 14">
            <a:extLst>
              <a:ext uri="{FF2B5EF4-FFF2-40B4-BE49-F238E27FC236}">
                <a16:creationId xmlns:a16="http://schemas.microsoft.com/office/drawing/2014/main" id="{4B541A37-B258-47CA-8699-6EC4AA99E974}"/>
              </a:ext>
            </a:extLst>
          </p:cNvPr>
          <p:cNvSpPr txBox="1"/>
          <p:nvPr/>
        </p:nvSpPr>
        <p:spPr>
          <a:xfrm>
            <a:off x="6980139" y="2273835"/>
            <a:ext cx="109704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err="1">
                <a:ln>
                  <a:noFill/>
                </a:ln>
                <a:solidFill>
                  <a:schemeClr val="accent4">
                    <a:lumMod val="20000"/>
                    <a:lumOff val="80000"/>
                  </a:schemeClr>
                </a:solidFill>
                <a:effectLst/>
                <a:uLnTx/>
                <a:uFillTx/>
                <a:latin typeface="Calibri" panose="020F0502020204030204"/>
                <a:ea typeface="+mn-ea"/>
                <a:cs typeface="+mn-cs"/>
              </a:rPr>
              <a:t>CMSA</a:t>
            </a:r>
            <a:endParaRPr kumimoji="0" lang="en-GB" sz="1400" b="1" i="0" u="none" strike="noStrike" kern="1200" cap="none" spc="0" normalizeH="0" baseline="0" noProof="0" dirty="0">
              <a:ln>
                <a:noFill/>
              </a:ln>
              <a:solidFill>
                <a:schemeClr val="accent4">
                  <a:lumMod val="20000"/>
                  <a:lumOff val="80000"/>
                </a:schemeClr>
              </a:solidFill>
              <a:effectLst/>
              <a:uLnTx/>
              <a:uFillTx/>
              <a:latin typeface="Calibri" panose="020F0502020204030204"/>
              <a:ea typeface="+mn-ea"/>
              <a:cs typeface="+mn-cs"/>
            </a:endParaRPr>
          </a:p>
        </p:txBody>
      </p:sp>
      <p:sp>
        <p:nvSpPr>
          <p:cNvPr id="13" name="BlokTextu 15">
            <a:extLst>
              <a:ext uri="{FF2B5EF4-FFF2-40B4-BE49-F238E27FC236}">
                <a16:creationId xmlns:a16="http://schemas.microsoft.com/office/drawing/2014/main" id="{1E364118-A6E6-4897-8CA8-A9BD33CA2C01}"/>
              </a:ext>
            </a:extLst>
          </p:cNvPr>
          <p:cNvSpPr txBox="1"/>
          <p:nvPr/>
        </p:nvSpPr>
        <p:spPr>
          <a:xfrm>
            <a:off x="6823231" y="3155150"/>
            <a:ext cx="146830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accent4">
                    <a:lumMod val="20000"/>
                    <a:lumOff val="80000"/>
                  </a:schemeClr>
                </a:solidFill>
                <a:effectLst/>
                <a:uLnTx/>
                <a:uFillTx/>
                <a:latin typeface="Calibri" panose="020F0502020204030204"/>
                <a:ea typeface="+mn-ea"/>
                <a:cs typeface="+mn-cs"/>
              </a:rPr>
              <a:t>ESA</a:t>
            </a:r>
          </a:p>
        </p:txBody>
      </p:sp>
      <p:sp>
        <p:nvSpPr>
          <p:cNvPr id="14" name="BlokTextu 18">
            <a:extLst>
              <a:ext uri="{FF2B5EF4-FFF2-40B4-BE49-F238E27FC236}">
                <a16:creationId xmlns:a16="http://schemas.microsoft.com/office/drawing/2014/main" id="{A566F61C-8571-4CD0-A6F6-E4B988552763}"/>
              </a:ext>
            </a:extLst>
          </p:cNvPr>
          <p:cNvSpPr txBox="1"/>
          <p:nvPr/>
        </p:nvSpPr>
        <p:spPr>
          <a:xfrm>
            <a:off x="8241983" y="2383941"/>
            <a:ext cx="146830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accent4">
                    <a:lumMod val="20000"/>
                    <a:lumOff val="80000"/>
                  </a:schemeClr>
                </a:solidFill>
                <a:effectLst/>
                <a:uLnTx/>
                <a:uFillTx/>
                <a:latin typeface="Calibri" panose="020F0502020204030204"/>
                <a:ea typeface="+mn-ea"/>
                <a:cs typeface="+mn-cs"/>
              </a:rPr>
              <a:t>SNC</a:t>
            </a:r>
          </a:p>
        </p:txBody>
      </p:sp>
      <p:sp>
        <p:nvSpPr>
          <p:cNvPr id="15" name="BlokTextu 19">
            <a:extLst>
              <a:ext uri="{FF2B5EF4-FFF2-40B4-BE49-F238E27FC236}">
                <a16:creationId xmlns:a16="http://schemas.microsoft.com/office/drawing/2014/main" id="{483B3EFB-1EA2-4604-AE38-F590796529C1}"/>
              </a:ext>
            </a:extLst>
          </p:cNvPr>
          <p:cNvSpPr txBox="1"/>
          <p:nvPr/>
        </p:nvSpPr>
        <p:spPr>
          <a:xfrm>
            <a:off x="9190741" y="2383941"/>
            <a:ext cx="146830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accent4">
                    <a:lumMod val="20000"/>
                    <a:lumOff val="80000"/>
                  </a:schemeClr>
                </a:solidFill>
                <a:effectLst/>
                <a:uLnTx/>
                <a:uFillTx/>
                <a:latin typeface="Calibri" panose="020F0502020204030204"/>
                <a:ea typeface="+mn-ea"/>
                <a:cs typeface="+mn-cs"/>
              </a:rPr>
              <a:t>Airbus</a:t>
            </a:r>
          </a:p>
        </p:txBody>
      </p:sp>
      <p:sp>
        <p:nvSpPr>
          <p:cNvPr id="16" name="BlokTextu 14">
            <a:extLst>
              <a:ext uri="{FF2B5EF4-FFF2-40B4-BE49-F238E27FC236}">
                <a16:creationId xmlns:a16="http://schemas.microsoft.com/office/drawing/2014/main" id="{286150EC-E8D6-4139-AC9B-8ACBF2E09CF8}"/>
              </a:ext>
            </a:extLst>
          </p:cNvPr>
          <p:cNvSpPr txBox="1"/>
          <p:nvPr/>
        </p:nvSpPr>
        <p:spPr>
          <a:xfrm>
            <a:off x="6175649" y="3151338"/>
            <a:ext cx="109704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err="1">
                <a:ln>
                  <a:noFill/>
                </a:ln>
                <a:solidFill>
                  <a:schemeClr val="accent4">
                    <a:lumMod val="20000"/>
                    <a:lumOff val="80000"/>
                  </a:schemeClr>
                </a:solidFill>
                <a:effectLst/>
                <a:uLnTx/>
                <a:uFillTx/>
                <a:latin typeface="Calibri" panose="020F0502020204030204"/>
                <a:ea typeface="+mn-ea"/>
                <a:cs typeface="+mn-cs"/>
              </a:rPr>
              <a:t>CNSA</a:t>
            </a:r>
            <a:endParaRPr kumimoji="0" lang="en-GB" sz="1400" b="1" i="0" u="none" strike="noStrike" kern="1200" cap="none" spc="0" normalizeH="0" baseline="0" noProof="0" dirty="0">
              <a:ln>
                <a:noFill/>
              </a:ln>
              <a:solidFill>
                <a:schemeClr val="accent4">
                  <a:lumMod val="20000"/>
                  <a:lumOff val="80000"/>
                </a:schemeClr>
              </a:solidFill>
              <a:effectLst/>
              <a:uLnTx/>
              <a:uFillTx/>
              <a:latin typeface="Calibri" panose="020F0502020204030204"/>
              <a:ea typeface="+mn-ea"/>
              <a:cs typeface="+mn-cs"/>
            </a:endParaRPr>
          </a:p>
        </p:txBody>
      </p:sp>
      <p:pic>
        <p:nvPicPr>
          <p:cNvPr id="17" name="Picture 4" descr="http://cdn.sci-news.com/images/enlarge5/image_6785_3e-Change-4.jpg">
            <a:extLst>
              <a:ext uri="{FF2B5EF4-FFF2-40B4-BE49-F238E27FC236}">
                <a16:creationId xmlns:a16="http://schemas.microsoft.com/office/drawing/2014/main" id="{93804026-352D-49D9-A274-3821EBA4CEEC}"/>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381211" y="3414474"/>
            <a:ext cx="685918" cy="68591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8" name="Picture 8" descr="china_space_station.jpg">
            <a:extLst>
              <a:ext uri="{FF2B5EF4-FFF2-40B4-BE49-F238E27FC236}">
                <a16:creationId xmlns:a16="http://schemas.microsoft.com/office/drawing/2014/main" id="{338A8D72-68F5-42E7-B49C-6D84CA884050}"/>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247739" y="2475248"/>
            <a:ext cx="699147" cy="64944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9" name="Picture 18" descr="A picture containing accessory, vector graphics, umbrella&#10;&#10;Description generated with high confidence">
            <a:extLst>
              <a:ext uri="{FF2B5EF4-FFF2-40B4-BE49-F238E27FC236}">
                <a16:creationId xmlns:a16="http://schemas.microsoft.com/office/drawing/2014/main" id="{0786600D-8BDC-4BDC-9552-9C62CBD2B407}"/>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83414" y="109594"/>
            <a:ext cx="568482" cy="568482"/>
          </a:xfrm>
          <a:prstGeom prst="rect">
            <a:avLst/>
          </a:prstGeom>
        </p:spPr>
      </p:pic>
      <p:pic>
        <p:nvPicPr>
          <p:cNvPr id="21" name="Picture 20">
            <a:extLst>
              <a:ext uri="{FF2B5EF4-FFF2-40B4-BE49-F238E27FC236}">
                <a16:creationId xmlns:a16="http://schemas.microsoft.com/office/drawing/2014/main" id="{E78B4567-1F54-495B-B90E-6C0D6EB587A8}"/>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9178328" y="3467191"/>
            <a:ext cx="832203" cy="760388"/>
          </a:xfrm>
          <a:prstGeom prst="ellipse">
            <a:avLst/>
          </a:prstGeom>
          <a:ln>
            <a:noFill/>
          </a:ln>
          <a:effectLst>
            <a:softEdge rad="112500"/>
          </a:effectLst>
        </p:spPr>
      </p:pic>
      <p:sp>
        <p:nvSpPr>
          <p:cNvPr id="22" name="BlokTextu 19">
            <a:extLst>
              <a:ext uri="{FF2B5EF4-FFF2-40B4-BE49-F238E27FC236}">
                <a16:creationId xmlns:a16="http://schemas.microsoft.com/office/drawing/2014/main" id="{3C2DA1D1-7776-49D7-879F-9C2053DB8B3F}"/>
              </a:ext>
            </a:extLst>
          </p:cNvPr>
          <p:cNvSpPr txBox="1"/>
          <p:nvPr/>
        </p:nvSpPr>
        <p:spPr>
          <a:xfrm>
            <a:off x="8710843" y="3124074"/>
            <a:ext cx="1468301" cy="307777"/>
          </a:xfrm>
          <a:prstGeom prst="rect">
            <a:avLst/>
          </a:prstGeom>
          <a:noFill/>
        </p:spPr>
        <p:txBody>
          <a:bodyPr wrap="square" rtlCol="0">
            <a:spAutoFit/>
          </a:bodyPr>
          <a:lstStyle/>
          <a:p>
            <a:pPr algn="ctr">
              <a:defRPr/>
            </a:pPr>
            <a:r>
              <a:rPr lang="en-GB" sz="1400" b="1" dirty="0" err="1">
                <a:solidFill>
                  <a:schemeClr val="accent4">
                    <a:lumMod val="20000"/>
                    <a:lumOff val="80000"/>
                  </a:schemeClr>
                </a:solidFill>
                <a:latin typeface="Calibri" panose="020F0502020204030204"/>
              </a:rPr>
              <a:t>Avio</a:t>
            </a:r>
            <a:endParaRPr lang="en-GB" sz="1400" b="1" dirty="0">
              <a:solidFill>
                <a:schemeClr val="accent4">
                  <a:lumMod val="20000"/>
                  <a:lumOff val="80000"/>
                </a:schemeClr>
              </a:solidFill>
              <a:latin typeface="Calibri" panose="020F0502020204030204"/>
            </a:endParaRPr>
          </a:p>
        </p:txBody>
      </p:sp>
      <p:pic>
        <p:nvPicPr>
          <p:cNvPr id="23" name="Picture 22">
            <a:extLst>
              <a:ext uri="{FF2B5EF4-FFF2-40B4-BE49-F238E27FC236}">
                <a16:creationId xmlns:a16="http://schemas.microsoft.com/office/drawing/2014/main" id="{E381C12B-71FD-4B0D-A2F3-F7F2ABBA4B12}"/>
              </a:ext>
            </a:extLst>
          </p:cNvPr>
          <p:cNvPicPr>
            <a:picLocks noChangeAspect="1"/>
          </p:cNvPicPr>
          <p:nvPr/>
        </p:nvPicPr>
        <p:blipFill>
          <a:blip r:embed="rId16"/>
          <a:stretch>
            <a:fillRect/>
          </a:stretch>
        </p:blipFill>
        <p:spPr>
          <a:xfrm>
            <a:off x="414355" y="1397380"/>
            <a:ext cx="1793209" cy="1762443"/>
          </a:xfrm>
          <a:prstGeom prst="rect">
            <a:avLst/>
          </a:prstGeom>
        </p:spPr>
      </p:pic>
      <p:sp>
        <p:nvSpPr>
          <p:cNvPr id="26" name="Rectangle 25">
            <a:extLst>
              <a:ext uri="{FF2B5EF4-FFF2-40B4-BE49-F238E27FC236}">
                <a16:creationId xmlns:a16="http://schemas.microsoft.com/office/drawing/2014/main" id="{650A3E94-EB34-4BE4-B158-D75E4BE354BD}"/>
              </a:ext>
            </a:extLst>
          </p:cNvPr>
          <p:cNvSpPr/>
          <p:nvPr/>
        </p:nvSpPr>
        <p:spPr>
          <a:xfrm>
            <a:off x="4080547" y="4535425"/>
            <a:ext cx="7476375" cy="1923604"/>
          </a:xfrm>
          <a:prstGeom prst="rect">
            <a:avLst/>
          </a:prstGeom>
        </p:spPr>
        <p:txBody>
          <a:bodyPr wrap="square">
            <a:spAutoFit/>
          </a:bodyPr>
          <a:lstStyle/>
          <a:p>
            <a:pPr marL="285750" indent="-285750">
              <a:buFont typeface="Arial" panose="020B0604020202020204" pitchFamily="34" charset="0"/>
              <a:buChar char="•"/>
            </a:pPr>
            <a:r>
              <a:rPr lang="en-GB" sz="1700" dirty="0" err="1">
                <a:solidFill>
                  <a:schemeClr val="accent6">
                    <a:lumMod val="75000"/>
                  </a:schemeClr>
                </a:solidFill>
              </a:rPr>
              <a:t>KiboCUBE</a:t>
            </a:r>
            <a:endParaRPr lang="en-GB" sz="1700" dirty="0">
              <a:solidFill>
                <a:schemeClr val="accent6">
                  <a:lumMod val="75000"/>
                </a:schemeClr>
              </a:solidFill>
            </a:endParaRPr>
          </a:p>
          <a:p>
            <a:pPr marL="285750" indent="-285750">
              <a:buFont typeface="Arial" panose="020B0604020202020204" pitchFamily="34" charset="0"/>
              <a:buChar char="•"/>
            </a:pPr>
            <a:r>
              <a:rPr lang="en-GB" sz="1700" dirty="0">
                <a:solidFill>
                  <a:schemeClr val="accent6">
                    <a:lumMod val="75000"/>
                  </a:schemeClr>
                </a:solidFill>
              </a:rPr>
              <a:t>UNNATI (</a:t>
            </a:r>
            <a:r>
              <a:rPr lang="en-GB" sz="1700" dirty="0" err="1">
                <a:solidFill>
                  <a:schemeClr val="accent6">
                    <a:lumMod val="75000"/>
                  </a:schemeClr>
                </a:solidFill>
              </a:rPr>
              <a:t>UNispace</a:t>
            </a:r>
            <a:r>
              <a:rPr lang="en-GB" sz="1700" dirty="0">
                <a:solidFill>
                  <a:schemeClr val="accent6">
                    <a:lumMod val="75000"/>
                  </a:schemeClr>
                </a:solidFill>
              </a:rPr>
              <a:t> Nanosatellite Assembly &amp; Training by ISRO</a:t>
            </a:r>
          </a:p>
          <a:p>
            <a:pPr marL="285750" indent="-285750">
              <a:buFont typeface="Arial" panose="020B0604020202020204" pitchFamily="34" charset="0"/>
              <a:buChar char="•"/>
            </a:pPr>
            <a:r>
              <a:rPr lang="en-US" sz="1700" dirty="0">
                <a:solidFill>
                  <a:schemeClr val="accent6">
                    <a:lumMod val="75000"/>
                  </a:schemeClr>
                </a:solidFill>
              </a:rPr>
              <a:t>Space Experiments on-board China Space Station</a:t>
            </a:r>
          </a:p>
          <a:p>
            <a:pPr marL="285750" indent="-285750">
              <a:buFont typeface="Arial" panose="020B0604020202020204" pitchFamily="34" charset="0"/>
              <a:buChar char="•"/>
            </a:pPr>
            <a:r>
              <a:rPr lang="en-GB" sz="1700" dirty="0">
                <a:solidFill>
                  <a:schemeClr val="accent6">
                    <a:lumMod val="75000"/>
                  </a:schemeClr>
                </a:solidFill>
              </a:rPr>
              <a:t>Drop Tower Experiment Series" (</a:t>
            </a:r>
            <a:r>
              <a:rPr lang="en-GB" sz="1700" dirty="0" err="1">
                <a:solidFill>
                  <a:schemeClr val="accent6">
                    <a:lumMod val="75000"/>
                  </a:schemeClr>
                </a:solidFill>
              </a:rPr>
              <a:t>DropTES</a:t>
            </a:r>
            <a:r>
              <a:rPr lang="en-GB" sz="1700" dirty="0">
                <a:solidFill>
                  <a:schemeClr val="accent6">
                    <a:lumMod val="75000"/>
                  </a:schemeClr>
                </a:solidFill>
              </a:rPr>
              <a:t>)</a:t>
            </a:r>
          </a:p>
          <a:p>
            <a:pPr marL="285750" indent="-285750">
              <a:buFont typeface="Arial" panose="020B0604020202020204" pitchFamily="34" charset="0"/>
              <a:buChar char="•"/>
            </a:pPr>
            <a:r>
              <a:rPr lang="en-US" sz="1700" dirty="0">
                <a:solidFill>
                  <a:schemeClr val="accent6">
                    <a:lumMod val="75000"/>
                  </a:schemeClr>
                </a:solidFill>
              </a:rPr>
              <a:t>Interest for Dream Chaser® mission dedicated to the Sustainable Development Goals</a:t>
            </a:r>
          </a:p>
          <a:p>
            <a:pPr marL="285750" indent="-285750">
              <a:buFont typeface="Arial" panose="020B0604020202020204" pitchFamily="34" charset="0"/>
              <a:buChar char="•"/>
            </a:pPr>
            <a:r>
              <a:rPr lang="en-US" sz="1700" dirty="0">
                <a:solidFill>
                  <a:schemeClr val="accent6">
                    <a:lumMod val="75000"/>
                  </a:schemeClr>
                </a:solidFill>
              </a:rPr>
              <a:t>Accessing Space with the ISS Bartolomeo Platform</a:t>
            </a:r>
          </a:p>
        </p:txBody>
      </p:sp>
    </p:spTree>
    <p:extLst>
      <p:ext uri="{BB962C8B-B14F-4D97-AF65-F5344CB8AC3E}">
        <p14:creationId xmlns:p14="http://schemas.microsoft.com/office/powerpoint/2010/main" val="3128427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unispace+50 2018">
            <a:extLst>
              <a:ext uri="{FF2B5EF4-FFF2-40B4-BE49-F238E27FC236}">
                <a16:creationId xmlns:a16="http://schemas.microsoft.com/office/drawing/2014/main" id="{998F9307-0E95-4990-9063-4FE3EED93E5A}"/>
              </a:ext>
            </a:extLst>
          </p:cNvPr>
          <p:cNvPicPr>
            <a:picLocks noChangeAspect="1" noChangeArrowheads="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63000" contrast="-55000"/>
                    </a14:imgEffect>
                  </a14:imgLayer>
                </a14:imgProps>
              </a:ext>
              <a:ext uri="{28A0092B-C50C-407E-A947-70E740481C1C}">
                <a14:useLocalDpi xmlns:a14="http://schemas.microsoft.com/office/drawing/2010/main" val="0"/>
              </a:ext>
            </a:extLst>
          </a:blip>
          <a:srcRect t="29904" r="454" b="-162"/>
          <a:stretch/>
        </p:blipFill>
        <p:spPr bwMode="auto">
          <a:xfrm>
            <a:off x="0" y="1229723"/>
            <a:ext cx="12192000" cy="5628277"/>
          </a:xfrm>
          <a:prstGeom prst="rect">
            <a:avLst/>
          </a:prstGeom>
          <a:blipFill dpi="0" rotWithShape="1">
            <a:blip r:embed="rId4">
              <a:duotone>
                <a:schemeClr val="bg2">
                  <a:shade val="45000"/>
                  <a:satMod val="135000"/>
                </a:schemeClr>
                <a:prstClr val="white"/>
              </a:duotone>
            </a:blip>
            <a:srcRect/>
            <a:stretch>
              <a:fillRect/>
            </a:stretch>
          </a:blipFill>
        </p:spPr>
      </p:pic>
      <p:pic>
        <p:nvPicPr>
          <p:cNvPr id="5" name="Picture 2" descr="G:\doc\UNISPACE+50 Project Team\UNISPACE+50 Branding\Unispace 50_Logo.jpg">
            <a:extLst>
              <a:ext uri="{FF2B5EF4-FFF2-40B4-BE49-F238E27FC236}">
                <a16:creationId xmlns:a16="http://schemas.microsoft.com/office/drawing/2014/main" id="{1E9F6F00-2BC3-413C-AED8-C83CA99F3F6F}"/>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10373" t="22698" r="10235" b="22486"/>
          <a:stretch/>
        </p:blipFill>
        <p:spPr bwMode="auto">
          <a:xfrm>
            <a:off x="2849080" y="1843575"/>
            <a:ext cx="5472909" cy="233599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a:ext uri="{909E8E84-426E-40dd-AFC4-6F175D3DCCD1}">
              <a14:hiddenFill xmlns=""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E2733B4-E22B-4FF1-9090-34B13A0CD7C3}"/>
              </a:ext>
            </a:extLst>
          </p:cNvPr>
          <p:cNvSpPr txBox="1"/>
          <p:nvPr/>
        </p:nvSpPr>
        <p:spPr>
          <a:xfrm>
            <a:off x="3646961" y="3417967"/>
            <a:ext cx="2114560" cy="369332"/>
          </a:xfrm>
          <a:prstGeom prst="rect">
            <a:avLst/>
          </a:prstGeom>
          <a:noFill/>
        </p:spPr>
        <p:txBody>
          <a:bodyPr wrap="square" rtlCol="0">
            <a:spAutoFit/>
          </a:bodyPr>
          <a:lstStyle/>
          <a:p>
            <a:r>
              <a:rPr lang="en-US" b="1" dirty="0">
                <a:solidFill>
                  <a:schemeClr val="accent5">
                    <a:lumMod val="60000"/>
                    <a:lumOff val="40000"/>
                  </a:schemeClr>
                </a:solidFill>
              </a:rPr>
              <a:t>June 2018 </a:t>
            </a:r>
          </a:p>
        </p:txBody>
      </p:sp>
      <p:sp>
        <p:nvSpPr>
          <p:cNvPr id="2" name="Rectangle 1">
            <a:extLst>
              <a:ext uri="{FF2B5EF4-FFF2-40B4-BE49-F238E27FC236}">
                <a16:creationId xmlns:a16="http://schemas.microsoft.com/office/drawing/2014/main" id="{D64C5C4E-AC22-4C01-B21D-BB89B9F20D7C}"/>
              </a:ext>
            </a:extLst>
          </p:cNvPr>
          <p:cNvSpPr/>
          <p:nvPr/>
        </p:nvSpPr>
        <p:spPr>
          <a:xfrm>
            <a:off x="5483603" y="4784469"/>
            <a:ext cx="6375888" cy="1938992"/>
          </a:xfrm>
          <a:prstGeom prst="rect">
            <a:avLst/>
          </a:prstGeom>
        </p:spPr>
        <p:txBody>
          <a:bodyPr wrap="square">
            <a:spAutoFit/>
          </a:bodyPr>
          <a:lstStyle/>
          <a:p>
            <a:r>
              <a:rPr lang="en-US" sz="2000" dirty="0"/>
              <a:t>Efforts to promote and support </a:t>
            </a:r>
            <a:r>
              <a:rPr lang="en-US" sz="2000" b="1" dirty="0"/>
              <a:t>Equality and inclusiveness</a:t>
            </a:r>
            <a:r>
              <a:rPr lang="en-US" sz="2000" dirty="0"/>
              <a:t>, reaffirming that the benefits of outer space shall be accessible to all States irrespective of their level of economic, social, scientific or technical development and in accordance with international law, and promoting gender equality throughout all sectors.</a:t>
            </a:r>
            <a:endParaRPr lang="en-GB" sz="2000" dirty="0"/>
          </a:p>
        </p:txBody>
      </p:sp>
      <p:sp>
        <p:nvSpPr>
          <p:cNvPr id="3" name="Rectangle 2">
            <a:extLst>
              <a:ext uri="{FF2B5EF4-FFF2-40B4-BE49-F238E27FC236}">
                <a16:creationId xmlns:a16="http://schemas.microsoft.com/office/drawing/2014/main" id="{CF4F9427-E93C-41A9-8920-E59D15F4D4BD}"/>
              </a:ext>
            </a:extLst>
          </p:cNvPr>
          <p:cNvSpPr/>
          <p:nvPr/>
        </p:nvSpPr>
        <p:spPr>
          <a:xfrm>
            <a:off x="623582" y="1411259"/>
            <a:ext cx="2471956" cy="1200329"/>
          </a:xfrm>
          <a:prstGeom prst="rect">
            <a:avLst/>
          </a:prstGeom>
        </p:spPr>
        <p:txBody>
          <a:bodyPr wrap="square">
            <a:spAutoFit/>
          </a:bodyPr>
          <a:lstStyle/>
          <a:p>
            <a:r>
              <a:rPr lang="en-US" b="1" dirty="0">
                <a:solidFill>
                  <a:schemeClr val="accent1">
                    <a:lumMod val="75000"/>
                  </a:schemeClr>
                </a:solidFill>
              </a:rPr>
              <a:t>UNISPACE+50 reflected on more than 50 years of achievement in space exploration and use</a:t>
            </a:r>
            <a:endParaRPr lang="en-GB" b="1" dirty="0">
              <a:solidFill>
                <a:schemeClr val="accent1">
                  <a:lumMod val="75000"/>
                </a:schemeClr>
              </a:solidFill>
            </a:endParaRPr>
          </a:p>
        </p:txBody>
      </p:sp>
    </p:spTree>
    <p:extLst>
      <p:ext uri="{BB962C8B-B14F-4D97-AF65-F5344CB8AC3E}">
        <p14:creationId xmlns:p14="http://schemas.microsoft.com/office/powerpoint/2010/main" val="1317769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953558-C869-4317-AF21-4138038EC264}"/>
              </a:ext>
            </a:extLst>
          </p:cNvPr>
          <p:cNvPicPr>
            <a:picLocks noChangeAspect="1"/>
          </p:cNvPicPr>
          <p:nvPr/>
        </p:nvPicPr>
        <p:blipFill>
          <a:blip r:embed="rId2">
            <a:alphaModFix amt="20000"/>
          </a:blip>
          <a:stretch>
            <a:fillRect/>
          </a:stretch>
        </p:blipFill>
        <p:spPr>
          <a:xfrm>
            <a:off x="0" y="2567709"/>
            <a:ext cx="12182759" cy="4008259"/>
          </a:xfrm>
          <a:prstGeom prst="rect">
            <a:avLst/>
          </a:prstGeom>
          <a:effectLst>
            <a:softEdge rad="304800"/>
          </a:effectLst>
        </p:spPr>
      </p:pic>
      <p:sp>
        <p:nvSpPr>
          <p:cNvPr id="2" name="Rectangle 1">
            <a:extLst>
              <a:ext uri="{FF2B5EF4-FFF2-40B4-BE49-F238E27FC236}">
                <a16:creationId xmlns:a16="http://schemas.microsoft.com/office/drawing/2014/main" id="{77922C3B-835B-4B0A-A0CC-86C710DD654E}"/>
              </a:ext>
            </a:extLst>
          </p:cNvPr>
          <p:cNvSpPr/>
          <p:nvPr/>
        </p:nvSpPr>
        <p:spPr>
          <a:xfrm>
            <a:off x="1709826" y="2273129"/>
            <a:ext cx="9854099" cy="4632037"/>
          </a:xfrm>
          <a:prstGeom prst="rect">
            <a:avLst/>
          </a:prstGeom>
        </p:spPr>
        <p:txBody>
          <a:bodyPr wrap="square">
            <a:spAutoFit/>
          </a:bodyPr>
          <a:lstStyle/>
          <a:p>
            <a:r>
              <a:rPr lang="en-GB" b="1" dirty="0">
                <a:solidFill>
                  <a:srgbClr val="000000"/>
                </a:solidFill>
              </a:rPr>
              <a:t>Keynote speeches </a:t>
            </a:r>
            <a:r>
              <a:rPr lang="en-GB" dirty="0">
                <a:solidFill>
                  <a:srgbClr val="000000"/>
                </a:solidFill>
              </a:rPr>
              <a:t>	</a:t>
            </a:r>
          </a:p>
          <a:p>
            <a:endParaRPr lang="en-GB" dirty="0"/>
          </a:p>
          <a:p>
            <a:r>
              <a:rPr lang="en-GB" b="1" dirty="0"/>
              <a:t>Plenary sessions</a:t>
            </a:r>
          </a:p>
          <a:p>
            <a:pPr marL="342900" indent="-342900">
              <a:spcBef>
                <a:spcPts val="600"/>
              </a:spcBef>
              <a:buFont typeface="+mj-lt"/>
              <a:buAutoNum type="arabicPeriod"/>
            </a:pPr>
            <a:r>
              <a:rPr lang="en-US" dirty="0"/>
              <a:t>Space for Inclusiveness: Leaving no one behind 	</a:t>
            </a:r>
          </a:p>
          <a:p>
            <a:pPr marL="342900" indent="-342900">
              <a:spcBef>
                <a:spcPts val="600"/>
              </a:spcBef>
              <a:buFont typeface="+mj-lt"/>
              <a:buAutoNum type="arabicPeriod"/>
            </a:pPr>
            <a:r>
              <a:rPr lang="en-US" dirty="0"/>
              <a:t>Mobilizing everyone: Innovative space applications for socio-economic development 	</a:t>
            </a:r>
          </a:p>
          <a:p>
            <a:pPr marL="342900" indent="-342900">
              <a:spcBef>
                <a:spcPts val="600"/>
              </a:spcBef>
              <a:buFont typeface="+mj-lt"/>
              <a:buAutoNum type="arabicPeriod"/>
            </a:pPr>
            <a:r>
              <a:rPr lang="en-US" dirty="0"/>
              <a:t>Opportunities for space emerging countries and industries to join efforts on space science and technology 	</a:t>
            </a:r>
          </a:p>
          <a:p>
            <a:pPr marL="342900" indent="-342900">
              <a:spcBef>
                <a:spcPts val="600"/>
              </a:spcBef>
              <a:buFont typeface="+mj-lt"/>
              <a:buAutoNum type="arabicPeriod"/>
            </a:pPr>
            <a:r>
              <a:rPr lang="en-US" dirty="0"/>
              <a:t>Space exploration for everyone 	</a:t>
            </a:r>
          </a:p>
          <a:p>
            <a:pPr marL="342900" indent="-342900">
              <a:spcBef>
                <a:spcPts val="600"/>
              </a:spcBef>
              <a:buFont typeface="+mj-lt"/>
              <a:buAutoNum type="arabicPeriod"/>
            </a:pPr>
            <a:r>
              <a:rPr lang="en-GB" dirty="0"/>
              <a:t>Developing collaborations for space applications 	</a:t>
            </a:r>
          </a:p>
          <a:p>
            <a:endParaRPr lang="en-GB" dirty="0"/>
          </a:p>
          <a:p>
            <a:r>
              <a:rPr lang="en-US" b="1" dirty="0"/>
              <a:t>High Level Panel</a:t>
            </a:r>
            <a:r>
              <a:rPr lang="en-US" dirty="0"/>
              <a:t>: Efforts of the space community to ensure no one is left behind </a:t>
            </a:r>
          </a:p>
          <a:p>
            <a:endParaRPr lang="en-GB" dirty="0">
              <a:solidFill>
                <a:srgbClr val="000000"/>
              </a:solidFill>
            </a:endParaRPr>
          </a:p>
          <a:p>
            <a:r>
              <a:rPr lang="en-GB" b="1" dirty="0">
                <a:solidFill>
                  <a:srgbClr val="000000"/>
                </a:solidFill>
              </a:rPr>
              <a:t>Interactive sessions</a:t>
            </a:r>
          </a:p>
          <a:p>
            <a:endParaRPr lang="en-GB" dirty="0">
              <a:solidFill>
                <a:srgbClr val="000000"/>
              </a:solidFill>
            </a:endParaRPr>
          </a:p>
          <a:p>
            <a:r>
              <a:rPr lang="en-GB" b="1" dirty="0">
                <a:solidFill>
                  <a:srgbClr val="000000"/>
                </a:solidFill>
              </a:rPr>
              <a:t>Poster sessions</a:t>
            </a:r>
          </a:p>
        </p:txBody>
      </p:sp>
      <p:pic>
        <p:nvPicPr>
          <p:cNvPr id="3" name="Picture 2">
            <a:extLst>
              <a:ext uri="{FF2B5EF4-FFF2-40B4-BE49-F238E27FC236}">
                <a16:creationId xmlns:a16="http://schemas.microsoft.com/office/drawing/2014/main" id="{FA6A82A6-9D71-4F14-8ED3-146F06ADF88A}"/>
              </a:ext>
            </a:extLst>
          </p:cNvPr>
          <p:cNvPicPr>
            <a:picLocks noChangeAspect="1"/>
          </p:cNvPicPr>
          <p:nvPr/>
        </p:nvPicPr>
        <p:blipFill>
          <a:blip r:embed="rId3"/>
          <a:stretch>
            <a:fillRect/>
          </a:stretch>
        </p:blipFill>
        <p:spPr>
          <a:xfrm>
            <a:off x="3911389" y="1235270"/>
            <a:ext cx="5351752" cy="1138481"/>
          </a:xfrm>
          <a:prstGeom prst="rect">
            <a:avLst/>
          </a:prstGeom>
        </p:spPr>
      </p:pic>
    </p:spTree>
    <p:extLst>
      <p:ext uri="{BB962C8B-B14F-4D97-AF65-F5344CB8AC3E}">
        <p14:creationId xmlns:p14="http://schemas.microsoft.com/office/powerpoint/2010/main" val="2398854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C880F4-1C02-4C0F-BFF8-5EC71A6CCC42}"/>
              </a:ext>
            </a:extLst>
          </p:cNvPr>
          <p:cNvSpPr txBox="1"/>
          <p:nvPr/>
        </p:nvSpPr>
        <p:spPr>
          <a:xfrm>
            <a:off x="8571345" y="5070764"/>
            <a:ext cx="2847959" cy="461665"/>
          </a:xfrm>
          <a:prstGeom prst="rect">
            <a:avLst/>
          </a:prstGeom>
          <a:noFill/>
        </p:spPr>
        <p:txBody>
          <a:bodyPr wrap="none" rtlCol="0">
            <a:spAutoFit/>
          </a:bodyPr>
          <a:lstStyle/>
          <a:p>
            <a:r>
              <a:rPr lang="en-US" sz="2400" dirty="0">
                <a:solidFill>
                  <a:schemeClr val="bg1"/>
                </a:solidFill>
              </a:rPr>
              <a:t>shirish.ravan@un.org</a:t>
            </a:r>
          </a:p>
        </p:txBody>
      </p:sp>
    </p:spTree>
    <p:extLst>
      <p:ext uri="{BB962C8B-B14F-4D97-AF65-F5344CB8AC3E}">
        <p14:creationId xmlns:p14="http://schemas.microsoft.com/office/powerpoint/2010/main" val="169237882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706B997E-D7B5-4956-AFB4-8198EBB15F11}"/>
              </a:ext>
            </a:extLst>
          </p:cNvPr>
          <p:cNvSpPr txBox="1">
            <a:spLocks/>
          </p:cNvSpPr>
          <p:nvPr/>
        </p:nvSpPr>
        <p:spPr>
          <a:xfrm>
            <a:off x="1812017" y="2654709"/>
            <a:ext cx="4706770" cy="412183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None/>
            </a:pPr>
            <a:r>
              <a:rPr lang="en-GB" sz="3200" b="1" dirty="0">
                <a:solidFill>
                  <a:schemeClr val="accent1">
                    <a:lumMod val="75000"/>
                  </a:schemeClr>
                </a:solidFill>
                <a:ea typeface="+mj-ea"/>
              </a:rPr>
              <a:t>Vision</a:t>
            </a:r>
          </a:p>
          <a:p>
            <a:pPr marL="0" indent="0">
              <a:buNone/>
            </a:pPr>
            <a:r>
              <a:rPr lang="en-GB" sz="2400" dirty="0"/>
              <a:t>Bringing the benefits of space to humankind</a:t>
            </a:r>
          </a:p>
          <a:p>
            <a:pPr marL="0" indent="0">
              <a:buNone/>
            </a:pPr>
            <a:endParaRPr lang="en-GB" sz="1200" b="1" i="1" dirty="0"/>
          </a:p>
          <a:p>
            <a:pPr marL="0" indent="0">
              <a:spcBef>
                <a:spcPct val="0"/>
              </a:spcBef>
              <a:buNone/>
            </a:pPr>
            <a:r>
              <a:rPr lang="en-GB" sz="3200" b="1" dirty="0">
                <a:solidFill>
                  <a:schemeClr val="accent1">
                    <a:lumMod val="75000"/>
                  </a:schemeClr>
                </a:solidFill>
                <a:ea typeface="+mj-ea"/>
              </a:rPr>
              <a:t>Mission Statement</a:t>
            </a:r>
          </a:p>
          <a:p>
            <a:pPr marL="0" indent="0">
              <a:buNone/>
            </a:pPr>
            <a:r>
              <a:rPr lang="en-GB" sz="2400" dirty="0"/>
              <a:t>Promote international cooperation in the peaceful uses of outer space to achieve sustainable development goals</a:t>
            </a:r>
            <a:br>
              <a:rPr lang="en-GB" sz="2400" dirty="0"/>
            </a:br>
            <a:endParaRPr lang="en-GB" sz="2300" b="1" dirty="0"/>
          </a:p>
        </p:txBody>
      </p:sp>
      <p:sp>
        <p:nvSpPr>
          <p:cNvPr id="18" name="Rectangle 17">
            <a:extLst>
              <a:ext uri="{FF2B5EF4-FFF2-40B4-BE49-F238E27FC236}">
                <a16:creationId xmlns:a16="http://schemas.microsoft.com/office/drawing/2014/main" id="{79232408-201E-4D86-90EF-57E6D7ACEE75}"/>
              </a:ext>
            </a:extLst>
          </p:cNvPr>
          <p:cNvSpPr/>
          <p:nvPr/>
        </p:nvSpPr>
        <p:spPr>
          <a:xfrm>
            <a:off x="1669707" y="1797422"/>
            <a:ext cx="8852586" cy="507831"/>
          </a:xfrm>
          <a:prstGeom prst="rect">
            <a:avLst/>
          </a:prstGeom>
        </p:spPr>
        <p:txBody>
          <a:bodyPr vert="horz" lIns="91440" tIns="45720" rIns="91440" bIns="45720" rtlCol="0" anchor="ctr">
            <a:noAutofit/>
          </a:bodyPr>
          <a:lstStyle/>
          <a:p>
            <a:pPr algn="ctr">
              <a:lnSpc>
                <a:spcPct val="90000"/>
              </a:lnSpc>
              <a:spcBef>
                <a:spcPct val="0"/>
              </a:spcBef>
            </a:pPr>
            <a:r>
              <a:rPr lang="en-US" sz="3600" b="1" dirty="0">
                <a:solidFill>
                  <a:srgbClr val="285C8D"/>
                </a:solidFill>
                <a:ea typeface="+mj-ea"/>
                <a:cs typeface="Arial" panose="020B0604020202020204" pitchFamily="34" charset="0"/>
              </a:rPr>
              <a:t>United Nations Office for Outer Space Affairs (UNOOSA)</a:t>
            </a:r>
          </a:p>
        </p:txBody>
      </p:sp>
      <p:pic>
        <p:nvPicPr>
          <p:cNvPr id="19" name="Picture 18" descr="A picture containing outdoor, tree&#10;&#10;Description generated with very high confidence">
            <a:extLst>
              <a:ext uri="{FF2B5EF4-FFF2-40B4-BE49-F238E27FC236}">
                <a16:creationId xmlns:a16="http://schemas.microsoft.com/office/drawing/2014/main" id="{22B6488D-C546-4862-A540-5FE40EDA96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0083" y="2812026"/>
            <a:ext cx="3671575" cy="3192928"/>
          </a:xfrm>
          <a:prstGeom prst="rect">
            <a:avLst/>
          </a:prstGeom>
        </p:spPr>
      </p:pic>
      <p:sp>
        <p:nvSpPr>
          <p:cNvPr id="20" name="TextBox 19">
            <a:extLst>
              <a:ext uri="{FF2B5EF4-FFF2-40B4-BE49-F238E27FC236}">
                <a16:creationId xmlns:a16="http://schemas.microsoft.com/office/drawing/2014/main" id="{D58C205B-CE7E-403B-A731-8C385169E3B3}"/>
              </a:ext>
            </a:extLst>
          </p:cNvPr>
          <p:cNvSpPr txBox="1"/>
          <p:nvPr/>
        </p:nvSpPr>
        <p:spPr>
          <a:xfrm>
            <a:off x="6600460" y="6255129"/>
            <a:ext cx="3044985" cy="246221"/>
          </a:xfrm>
          <a:prstGeom prst="rect">
            <a:avLst/>
          </a:prstGeom>
          <a:solidFill>
            <a:schemeClr val="bg1"/>
          </a:solidFill>
        </p:spPr>
        <p:txBody>
          <a:bodyPr wrap="square" rtlCol="0">
            <a:spAutoFit/>
          </a:bodyPr>
          <a:lstStyle/>
          <a:p>
            <a:r>
              <a:rPr lang="en-GB" sz="1000" dirty="0"/>
              <a:t>Image credit: Digital Globe/Maxar Technologies</a:t>
            </a:r>
          </a:p>
        </p:txBody>
      </p:sp>
    </p:spTree>
    <p:extLst>
      <p:ext uri="{BB962C8B-B14F-4D97-AF65-F5344CB8AC3E}">
        <p14:creationId xmlns:p14="http://schemas.microsoft.com/office/powerpoint/2010/main" val="619053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FB0579-7346-425E-B537-B2E9FB53F7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7337" y="4025978"/>
            <a:ext cx="3551465" cy="2370011"/>
          </a:xfrm>
          <a:prstGeom prst="rect">
            <a:avLst/>
          </a:prstGeom>
        </p:spPr>
      </p:pic>
      <p:sp>
        <p:nvSpPr>
          <p:cNvPr id="3" name="Rectangle 2">
            <a:extLst>
              <a:ext uri="{FF2B5EF4-FFF2-40B4-BE49-F238E27FC236}">
                <a16:creationId xmlns:a16="http://schemas.microsoft.com/office/drawing/2014/main" id="{9872AAEB-E872-4354-967D-B41E817EFD26}"/>
              </a:ext>
            </a:extLst>
          </p:cNvPr>
          <p:cNvSpPr/>
          <p:nvPr/>
        </p:nvSpPr>
        <p:spPr>
          <a:xfrm>
            <a:off x="1934875" y="2477034"/>
            <a:ext cx="8618268" cy="1384995"/>
          </a:xfrm>
          <a:prstGeom prst="rect">
            <a:avLst/>
          </a:prstGeom>
        </p:spPr>
        <p:txBody>
          <a:bodyPr wrap="square">
            <a:spAutoFit/>
          </a:bodyPr>
          <a:lstStyle/>
          <a:p>
            <a:pPr lvl="1">
              <a:lnSpc>
                <a:spcPct val="100000"/>
              </a:lnSpc>
              <a:buClr>
                <a:srgbClr val="0070C0"/>
              </a:buClr>
              <a:defRPr/>
            </a:pPr>
            <a:r>
              <a:rPr lang="en-GB" altLang="en-US" sz="2800" b="1" dirty="0">
                <a:solidFill>
                  <a:prstClr val="black"/>
                </a:solidFill>
              </a:rPr>
              <a:t>Secretariat to the </a:t>
            </a:r>
          </a:p>
          <a:p>
            <a:pPr lvl="1">
              <a:lnSpc>
                <a:spcPct val="100000"/>
              </a:lnSpc>
              <a:buClr>
                <a:srgbClr val="0070C0"/>
              </a:buClr>
              <a:defRPr/>
            </a:pPr>
            <a:r>
              <a:rPr lang="en-GB" altLang="en-US" sz="2800" b="1" i="1" dirty="0">
                <a:solidFill>
                  <a:prstClr val="black"/>
                </a:solidFill>
              </a:rPr>
              <a:t>UN Committee on the Peaceful Uses of Outer Space (COPUOS)</a:t>
            </a:r>
          </a:p>
        </p:txBody>
      </p:sp>
      <p:pic>
        <p:nvPicPr>
          <p:cNvPr id="4" name="Picture 3">
            <a:extLst>
              <a:ext uri="{FF2B5EF4-FFF2-40B4-BE49-F238E27FC236}">
                <a16:creationId xmlns:a16="http://schemas.microsoft.com/office/drawing/2014/main" id="{8E695CD9-E06A-4EED-AF4C-0E98BE648F78}"/>
              </a:ext>
            </a:extLst>
          </p:cNvPr>
          <p:cNvPicPr>
            <a:picLocks noChangeAspect="1"/>
          </p:cNvPicPr>
          <p:nvPr/>
        </p:nvPicPr>
        <p:blipFill>
          <a:blip r:embed="rId3"/>
          <a:stretch>
            <a:fillRect/>
          </a:stretch>
        </p:blipFill>
        <p:spPr>
          <a:xfrm>
            <a:off x="6725777" y="4025978"/>
            <a:ext cx="3009900" cy="2419350"/>
          </a:xfrm>
          <a:prstGeom prst="rect">
            <a:avLst/>
          </a:prstGeom>
        </p:spPr>
      </p:pic>
      <p:pic>
        <p:nvPicPr>
          <p:cNvPr id="5" name="Picture 4">
            <a:extLst>
              <a:ext uri="{FF2B5EF4-FFF2-40B4-BE49-F238E27FC236}">
                <a16:creationId xmlns:a16="http://schemas.microsoft.com/office/drawing/2014/main" id="{067754C6-73A6-421B-A1C0-EAD7C5DC2A1B}"/>
              </a:ext>
            </a:extLst>
          </p:cNvPr>
          <p:cNvPicPr>
            <a:picLocks noChangeAspect="1"/>
          </p:cNvPicPr>
          <p:nvPr/>
        </p:nvPicPr>
        <p:blipFill>
          <a:blip r:embed="rId4"/>
          <a:stretch>
            <a:fillRect/>
          </a:stretch>
        </p:blipFill>
        <p:spPr>
          <a:xfrm>
            <a:off x="1331640" y="1612933"/>
            <a:ext cx="3751943" cy="652512"/>
          </a:xfrm>
          <a:prstGeom prst="rect">
            <a:avLst/>
          </a:prstGeom>
        </p:spPr>
      </p:pic>
    </p:spTree>
    <p:extLst>
      <p:ext uri="{BB962C8B-B14F-4D97-AF65-F5344CB8AC3E}">
        <p14:creationId xmlns:p14="http://schemas.microsoft.com/office/powerpoint/2010/main" val="4254799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3C612EC-0DA4-42CC-8359-5D00A2C09857}"/>
              </a:ext>
            </a:extLst>
          </p:cNvPr>
          <p:cNvSpPr txBox="1">
            <a:spLocks/>
          </p:cNvSpPr>
          <p:nvPr/>
        </p:nvSpPr>
        <p:spPr>
          <a:xfrm>
            <a:off x="1802215" y="2442818"/>
            <a:ext cx="6142412" cy="512678"/>
          </a:xfrm>
          <a:prstGeom prst="rect">
            <a:avLst/>
          </a:prstGeom>
        </p:spPr>
        <p:txBody>
          <a:bodyPr vert="horz" lIns="91440" tIns="45720" rIns="91440" bIns="45720" rtlCol="0" anchor="ctr">
            <a:noAutofit/>
          </a:bodyPr>
          <a:lstStyle>
            <a:lvl1pPr algn="ctr" defTabSz="914400">
              <a:lnSpc>
                <a:spcPct val="90000"/>
              </a:lnSpc>
              <a:spcBef>
                <a:spcPct val="0"/>
              </a:spcBef>
              <a:buNone/>
              <a:defRPr sz="3000" b="1">
                <a:solidFill>
                  <a:srgbClr val="285C8D"/>
                </a:solidFill>
                <a:ea typeface="+mj-ea"/>
                <a:cs typeface="Arial" panose="020B0604020202020204" pitchFamily="34" charset="0"/>
              </a:defRPr>
            </a:lvl1pPr>
          </a:lstStyle>
          <a:p>
            <a:pPr lvl="0" fontAlgn="auto">
              <a:spcAft>
                <a:spcPts val="0"/>
              </a:spcAft>
              <a:defRPr/>
            </a:pPr>
            <a:r>
              <a:rPr lang="sk-SK" dirty="0">
                <a:solidFill>
                  <a:schemeClr val="accent1">
                    <a:lumMod val="75000"/>
                  </a:schemeClr>
                </a:solidFill>
                <a:latin typeface="Calibri" panose="020F0502020204030204"/>
              </a:rPr>
              <a:t>Main programmes and platforms</a:t>
            </a:r>
          </a:p>
        </p:txBody>
      </p:sp>
      <p:sp>
        <p:nvSpPr>
          <p:cNvPr id="8" name="Content Placeholder 2">
            <a:extLst>
              <a:ext uri="{FF2B5EF4-FFF2-40B4-BE49-F238E27FC236}">
                <a16:creationId xmlns:a16="http://schemas.microsoft.com/office/drawing/2014/main" id="{AE3D0EA3-9E26-4625-860A-A93E3201D583}"/>
              </a:ext>
            </a:extLst>
          </p:cNvPr>
          <p:cNvSpPr txBox="1">
            <a:spLocks/>
          </p:cNvSpPr>
          <p:nvPr/>
        </p:nvSpPr>
        <p:spPr>
          <a:xfrm>
            <a:off x="1802215" y="3135331"/>
            <a:ext cx="6558158" cy="341583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100000"/>
              </a:lnSpc>
              <a:spcBef>
                <a:spcPts val="500"/>
              </a:spcBef>
              <a:spcAft>
                <a:spcPts val="0"/>
              </a:spcAft>
              <a:buClr>
                <a:srgbClr val="0070C0"/>
              </a:buClr>
              <a:buSzTx/>
              <a:buFont typeface="Arial" panose="020B0604020202020204" pitchFamily="34" charset="0"/>
              <a:buChar char="•"/>
              <a:tabLst/>
              <a:defRPr/>
            </a:pPr>
            <a:r>
              <a:rPr kumimoji="0" lang="en-GB" altLang="en-US" sz="2000" b="1" i="0" u="none" strike="noStrike" kern="1200" cap="none" spc="0" normalizeH="0" baseline="0" noProof="0" dirty="0">
                <a:ln>
                  <a:noFill/>
                </a:ln>
                <a:solidFill>
                  <a:prstClr val="black"/>
                </a:solidFill>
                <a:effectLst/>
                <a:uLnTx/>
                <a:uFillTx/>
                <a:latin typeface="Calibri" panose="020F0502020204030204"/>
                <a:ea typeface="+mn-ea"/>
                <a:cs typeface="+mn-cs"/>
              </a:rPr>
              <a:t>Programme on Space Applications</a:t>
            </a:r>
          </a:p>
          <a:p>
            <a:pPr marL="685800" marR="0" lvl="1" indent="-228600" algn="l" defTabSz="914400" rtl="0" eaLnBrk="1" fontAlgn="auto" latinLnBrk="0" hangingPunct="1">
              <a:lnSpc>
                <a:spcPct val="100000"/>
              </a:lnSpc>
              <a:spcBef>
                <a:spcPts val="500"/>
              </a:spcBef>
              <a:spcAft>
                <a:spcPts val="0"/>
              </a:spcAft>
              <a:buClr>
                <a:srgbClr val="0070C0"/>
              </a:buClr>
              <a:buSzTx/>
              <a:buFont typeface="Arial" panose="020B0604020202020204" pitchFamily="34" charset="0"/>
              <a:buChar char="•"/>
              <a:tabLst/>
              <a:defRPr/>
            </a:pPr>
            <a:r>
              <a:rPr kumimoji="0" lang="en-GB"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UN-wide coordination on space affairs - UN-Space</a:t>
            </a:r>
          </a:p>
          <a:p>
            <a:pPr marL="685800" marR="0" lvl="1" indent="-228600" algn="l" defTabSz="914400" rtl="0" eaLnBrk="1" fontAlgn="auto" latinLnBrk="0" hangingPunct="1">
              <a:lnSpc>
                <a:spcPct val="100000"/>
              </a:lnSpc>
              <a:spcBef>
                <a:spcPts val="500"/>
              </a:spcBef>
              <a:spcAft>
                <a:spcPts val="0"/>
              </a:spcAft>
              <a:buClr>
                <a:srgbClr val="0070C0"/>
              </a:buClr>
              <a:buSzTx/>
              <a:buFont typeface="Arial" panose="020B0604020202020204" pitchFamily="34" charset="0"/>
              <a:buChar char="•"/>
              <a:tabLst/>
              <a:defRPr/>
            </a:pPr>
            <a:r>
              <a:rPr kumimoji="0" lang="en-GB"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UN Register of Space Objects</a:t>
            </a:r>
          </a:p>
          <a:p>
            <a:pPr marL="685800" marR="0" lvl="1" indent="-228600" algn="l" defTabSz="914400" rtl="0" eaLnBrk="1" fontAlgn="auto" latinLnBrk="0" hangingPunct="1">
              <a:lnSpc>
                <a:spcPct val="100000"/>
              </a:lnSpc>
              <a:spcBef>
                <a:spcPts val="500"/>
              </a:spcBef>
              <a:spcAft>
                <a:spcPts val="0"/>
              </a:spcAft>
              <a:buClr>
                <a:srgbClr val="0070C0"/>
              </a:buClr>
              <a:buSzTx/>
              <a:buFont typeface="Arial" panose="020B0604020202020204" pitchFamily="34" charset="0"/>
              <a:buChar char="•"/>
              <a:tabLst/>
              <a:defRPr/>
            </a:pPr>
            <a:r>
              <a:rPr kumimoji="0" lang="en-GB" altLang="en-US" sz="2000" b="1" i="0" u="none" strike="noStrike" kern="1200" cap="none" spc="0" normalizeH="0" baseline="0" noProof="0" dirty="0">
                <a:ln>
                  <a:noFill/>
                </a:ln>
                <a:solidFill>
                  <a:prstClr val="black"/>
                </a:solidFill>
                <a:effectLst/>
                <a:uLnTx/>
                <a:uFillTx/>
                <a:latin typeface="Calibri" panose="020F0502020204030204"/>
                <a:ea typeface="+mn-ea"/>
                <a:cs typeface="+mn-cs"/>
              </a:rPr>
              <a:t>UN-SPIDER (Disaster Management and Emergency Response)</a:t>
            </a:r>
          </a:p>
          <a:p>
            <a:pPr marL="685800" marR="0" lvl="1" indent="-228600" algn="l" defTabSz="914400" rtl="0" eaLnBrk="1" fontAlgn="auto" latinLnBrk="0" hangingPunct="1">
              <a:lnSpc>
                <a:spcPct val="100000"/>
              </a:lnSpc>
              <a:spcBef>
                <a:spcPts val="500"/>
              </a:spcBef>
              <a:spcAft>
                <a:spcPts val="0"/>
              </a:spcAft>
              <a:buClr>
                <a:srgbClr val="0070C0"/>
              </a:buClr>
              <a:buSzTx/>
              <a:buFont typeface="Arial" panose="020B0604020202020204" pitchFamily="34" charset="0"/>
              <a:buChar char="•"/>
              <a:tabLst/>
              <a:defRPr/>
            </a:pPr>
            <a:r>
              <a:rPr kumimoji="0" lang="en-GB" altLang="en-US" sz="2000" b="1" i="0" u="none" strike="noStrike" kern="1200" cap="none" spc="0" normalizeH="0" baseline="0" noProof="0" dirty="0">
                <a:ln>
                  <a:noFill/>
                </a:ln>
                <a:solidFill>
                  <a:prstClr val="black"/>
                </a:solidFill>
                <a:effectLst/>
                <a:uLnTx/>
                <a:uFillTx/>
                <a:latin typeface="Calibri" panose="020F0502020204030204"/>
                <a:ea typeface="+mn-ea"/>
                <a:cs typeface="+mn-cs"/>
              </a:rPr>
              <a:t>International Committee on Global Navigation Satellite Systems (ICG)</a:t>
            </a:r>
          </a:p>
          <a:p>
            <a:pPr marL="685800" marR="0" lvl="1" indent="-228600" algn="l" defTabSz="914400" rtl="0" eaLnBrk="1" fontAlgn="auto" latinLnBrk="0" hangingPunct="1">
              <a:lnSpc>
                <a:spcPct val="100000"/>
              </a:lnSpc>
              <a:spcBef>
                <a:spcPts val="500"/>
              </a:spcBef>
              <a:spcAft>
                <a:spcPts val="0"/>
              </a:spcAft>
              <a:buClr>
                <a:srgbClr val="0070C0"/>
              </a:buClr>
              <a:buSzTx/>
              <a:buFont typeface="Arial" panose="020B0604020202020204" pitchFamily="34" charset="0"/>
              <a:buChar char="•"/>
              <a:tabLst/>
              <a:defRPr/>
            </a:pPr>
            <a:r>
              <a:rPr kumimoji="0" lang="en-GB"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Space Mission Planning Advisory Group (SMPAG)</a:t>
            </a:r>
          </a:p>
          <a:p>
            <a:pPr marL="457200" marR="0" lvl="1" indent="0" algn="l" defTabSz="914400" rtl="0" eaLnBrk="1" fontAlgn="auto" latinLnBrk="0" hangingPunct="1">
              <a:lnSpc>
                <a:spcPct val="150000"/>
              </a:lnSpc>
              <a:spcBef>
                <a:spcPts val="500"/>
              </a:spcBef>
              <a:spcAft>
                <a:spcPts val="0"/>
              </a:spcAft>
              <a:buClr>
                <a:srgbClr val="0070C0"/>
              </a:buClr>
              <a:buSzTx/>
              <a:buFont typeface="Arial" panose="020B0604020202020204" pitchFamily="34" charset="0"/>
              <a:buNone/>
              <a:tabLst/>
              <a:defRPr/>
            </a:pPr>
            <a:r>
              <a:rPr kumimoji="0" lang="en-GB" alt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www.unoosa.org</a:t>
            </a:r>
            <a:r>
              <a:rPr kumimoji="0" lang="en-GB"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alt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www.un-spider.org</a:t>
            </a:r>
            <a:r>
              <a:rPr kumimoji="0" lang="en-GB" alt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9" name="Picture 8">
            <a:extLst>
              <a:ext uri="{FF2B5EF4-FFF2-40B4-BE49-F238E27FC236}">
                <a16:creationId xmlns:a16="http://schemas.microsoft.com/office/drawing/2014/main" id="{613A6AD1-485E-4410-B2A9-1135B31287C4}"/>
              </a:ext>
            </a:extLst>
          </p:cNvPr>
          <p:cNvPicPr>
            <a:picLocks noChangeAspect="1"/>
          </p:cNvPicPr>
          <p:nvPr/>
        </p:nvPicPr>
        <p:blipFill>
          <a:blip r:embed="rId5"/>
          <a:stretch>
            <a:fillRect/>
          </a:stretch>
        </p:blipFill>
        <p:spPr>
          <a:xfrm>
            <a:off x="2153676" y="1465151"/>
            <a:ext cx="3751943" cy="652512"/>
          </a:xfrm>
          <a:prstGeom prst="rect">
            <a:avLst/>
          </a:prstGeom>
        </p:spPr>
      </p:pic>
      <p:pic>
        <p:nvPicPr>
          <p:cNvPr id="10" name="Picture 9">
            <a:extLst>
              <a:ext uri="{FF2B5EF4-FFF2-40B4-BE49-F238E27FC236}">
                <a16:creationId xmlns:a16="http://schemas.microsoft.com/office/drawing/2014/main" id="{A87D7C12-8E5D-4458-84F0-F71DF825F8EF}"/>
              </a:ext>
            </a:extLst>
          </p:cNvPr>
          <p:cNvPicPr>
            <a:picLocks noChangeAspect="1"/>
          </p:cNvPicPr>
          <p:nvPr/>
        </p:nvPicPr>
        <p:blipFill rotWithShape="1">
          <a:blip r:embed="rId6"/>
          <a:srcRect b="20513"/>
          <a:stretch/>
        </p:blipFill>
        <p:spPr>
          <a:xfrm>
            <a:off x="8279123" y="3915663"/>
            <a:ext cx="2377646" cy="755970"/>
          </a:xfrm>
          <a:prstGeom prst="rect">
            <a:avLst/>
          </a:prstGeom>
        </p:spPr>
      </p:pic>
      <p:pic>
        <p:nvPicPr>
          <p:cNvPr id="11" name="Picture 10">
            <a:extLst>
              <a:ext uri="{FF2B5EF4-FFF2-40B4-BE49-F238E27FC236}">
                <a16:creationId xmlns:a16="http://schemas.microsoft.com/office/drawing/2014/main" id="{40589E84-7C62-416F-BC38-F428D6B4F27B}"/>
              </a:ext>
            </a:extLst>
          </p:cNvPr>
          <p:cNvPicPr>
            <a:picLocks noChangeAspect="1"/>
          </p:cNvPicPr>
          <p:nvPr/>
        </p:nvPicPr>
        <p:blipFill>
          <a:blip r:embed="rId7"/>
          <a:stretch>
            <a:fillRect/>
          </a:stretch>
        </p:blipFill>
        <p:spPr>
          <a:xfrm>
            <a:off x="8279123" y="4855431"/>
            <a:ext cx="2676376" cy="755970"/>
          </a:xfrm>
          <a:prstGeom prst="rect">
            <a:avLst/>
          </a:prstGeom>
        </p:spPr>
      </p:pic>
    </p:spTree>
    <p:extLst>
      <p:ext uri="{BB962C8B-B14F-4D97-AF65-F5344CB8AC3E}">
        <p14:creationId xmlns:p14="http://schemas.microsoft.com/office/powerpoint/2010/main" val="359035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9F4D3A-3E99-464A-A782-DEB1300CBFC3}"/>
              </a:ext>
            </a:extLst>
          </p:cNvPr>
          <p:cNvSpPr/>
          <p:nvPr/>
        </p:nvSpPr>
        <p:spPr>
          <a:xfrm>
            <a:off x="645868" y="1347790"/>
            <a:ext cx="6096000" cy="1200329"/>
          </a:xfrm>
          <a:prstGeom prst="rect">
            <a:avLst/>
          </a:prstGeom>
        </p:spPr>
        <p:txBody>
          <a:bodyPr>
            <a:spAutoFit/>
          </a:bodyPr>
          <a:lstStyle/>
          <a:p>
            <a:r>
              <a:rPr lang="en-US" sz="2400" dirty="0">
                <a:solidFill>
                  <a:srgbClr val="00ADEF"/>
                </a:solidFill>
                <a:latin typeface="Noto sans"/>
                <a:hlinkClick r:id="rId2"/>
              </a:rPr>
              <a:t>"The 2030 Agenda is our roadmap and its goals and targets are tools to get there."</a:t>
            </a:r>
            <a:r>
              <a:rPr lang="en-US" sz="2400" dirty="0">
                <a:solidFill>
                  <a:srgbClr val="767676"/>
                </a:solidFill>
                <a:latin typeface="Noto sans"/>
              </a:rPr>
              <a:t>, - Secretary-General António Guterres</a:t>
            </a:r>
            <a:endParaRPr lang="en-GB" sz="2400" dirty="0"/>
          </a:p>
        </p:txBody>
      </p:sp>
      <p:sp>
        <p:nvSpPr>
          <p:cNvPr id="3" name="Rectangle 2">
            <a:extLst>
              <a:ext uri="{FF2B5EF4-FFF2-40B4-BE49-F238E27FC236}">
                <a16:creationId xmlns:a16="http://schemas.microsoft.com/office/drawing/2014/main" id="{1E17CA7C-516D-4B96-8564-28C4EAA5E46A}"/>
              </a:ext>
            </a:extLst>
          </p:cNvPr>
          <p:cNvSpPr/>
          <p:nvPr/>
        </p:nvSpPr>
        <p:spPr>
          <a:xfrm>
            <a:off x="655104" y="2647737"/>
            <a:ext cx="5796969" cy="4154984"/>
          </a:xfrm>
          <a:prstGeom prst="rect">
            <a:avLst/>
          </a:prstGeom>
        </p:spPr>
        <p:txBody>
          <a:bodyPr wrap="square">
            <a:spAutoFit/>
          </a:bodyPr>
          <a:lstStyle/>
          <a:p>
            <a:r>
              <a:rPr lang="en-US" sz="2400" b="1" dirty="0"/>
              <a:t>The Sustainable Development Goals are the blueprint to achieve a better and more sustainable future for all. </a:t>
            </a:r>
          </a:p>
          <a:p>
            <a:endParaRPr lang="en-US" sz="2400" dirty="0"/>
          </a:p>
          <a:p>
            <a:r>
              <a:rPr lang="en-US" sz="2400" dirty="0"/>
              <a:t>They address the global challenges we face</a:t>
            </a:r>
          </a:p>
          <a:p>
            <a:pPr marL="285750" indent="-285750">
              <a:buFont typeface="Arial" panose="020B0604020202020204" pitchFamily="34" charset="0"/>
              <a:buChar char="•"/>
            </a:pPr>
            <a:r>
              <a:rPr lang="en-US" sz="2400" dirty="0"/>
              <a:t>poverty, </a:t>
            </a:r>
          </a:p>
          <a:p>
            <a:pPr marL="285750" indent="-285750">
              <a:buFont typeface="Arial" panose="020B0604020202020204" pitchFamily="34" charset="0"/>
              <a:buChar char="•"/>
            </a:pPr>
            <a:r>
              <a:rPr lang="en-US" sz="2400" dirty="0"/>
              <a:t>inequality, </a:t>
            </a:r>
          </a:p>
          <a:p>
            <a:pPr marL="285750" indent="-285750">
              <a:buFont typeface="Arial" panose="020B0604020202020204" pitchFamily="34" charset="0"/>
              <a:buChar char="•"/>
            </a:pPr>
            <a:r>
              <a:rPr lang="en-US" sz="2400" dirty="0"/>
              <a:t>climate, </a:t>
            </a:r>
          </a:p>
          <a:p>
            <a:pPr marL="285750" indent="-285750">
              <a:buFont typeface="Arial" panose="020B0604020202020204" pitchFamily="34" charset="0"/>
              <a:buChar char="•"/>
            </a:pPr>
            <a:r>
              <a:rPr lang="en-US" sz="2400" dirty="0"/>
              <a:t>environmental degradation, </a:t>
            </a:r>
          </a:p>
          <a:p>
            <a:pPr marL="285750" indent="-285750">
              <a:buFont typeface="Arial" panose="020B0604020202020204" pitchFamily="34" charset="0"/>
              <a:buChar char="•"/>
            </a:pPr>
            <a:r>
              <a:rPr lang="en-US" sz="2400" dirty="0"/>
              <a:t>prosperity, and </a:t>
            </a:r>
          </a:p>
          <a:p>
            <a:pPr marL="285750" indent="-285750">
              <a:buFont typeface="Arial" panose="020B0604020202020204" pitchFamily="34" charset="0"/>
              <a:buChar char="•"/>
            </a:pPr>
            <a:r>
              <a:rPr lang="en-US" sz="2400" dirty="0"/>
              <a:t>peace and justice. </a:t>
            </a:r>
            <a:endParaRPr lang="en-GB" sz="2400" dirty="0"/>
          </a:p>
        </p:txBody>
      </p:sp>
      <p:pic>
        <p:nvPicPr>
          <p:cNvPr id="4" name="Picture 2" descr="Image result for figure showing magnitude of SDGs">
            <a:extLst>
              <a:ext uri="{FF2B5EF4-FFF2-40B4-BE49-F238E27FC236}">
                <a16:creationId xmlns:a16="http://schemas.microsoft.com/office/drawing/2014/main" id="{8C968AF9-2630-4DAD-B989-4EFE7F3CE3A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938" r="6775" b="6537"/>
          <a:stretch/>
        </p:blipFill>
        <p:spPr bwMode="auto">
          <a:xfrm>
            <a:off x="6452073" y="1682399"/>
            <a:ext cx="5747807" cy="415498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D454728-B75F-4C5D-B1D2-FC16EEE08584}"/>
              </a:ext>
            </a:extLst>
          </p:cNvPr>
          <p:cNvSpPr txBox="1"/>
          <p:nvPr/>
        </p:nvSpPr>
        <p:spPr>
          <a:xfrm>
            <a:off x="7004829" y="5958338"/>
            <a:ext cx="504663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Universality	     Integration	Transformation</a:t>
            </a:r>
          </a:p>
        </p:txBody>
      </p:sp>
    </p:spTree>
    <p:extLst>
      <p:ext uri="{BB962C8B-B14F-4D97-AF65-F5344CB8AC3E}">
        <p14:creationId xmlns:p14="http://schemas.microsoft.com/office/powerpoint/2010/main" val="1308680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A77EB28-26FB-4614-8C18-0C4879DF60CC}"/>
              </a:ext>
            </a:extLst>
          </p:cNvPr>
          <p:cNvSpPr/>
          <p:nvPr/>
        </p:nvSpPr>
        <p:spPr>
          <a:xfrm>
            <a:off x="1136666" y="2150231"/>
            <a:ext cx="6666452" cy="3908762"/>
          </a:xfrm>
          <a:prstGeom prst="rect">
            <a:avLst/>
          </a:prstGeom>
        </p:spPr>
        <p:txBody>
          <a:bodyPr wrap="square">
            <a:spAutoFit/>
          </a:bodyPr>
          <a:lstStyle/>
          <a:p>
            <a:r>
              <a:rPr lang="en-US" sz="2400" b="1" dirty="0">
                <a:solidFill>
                  <a:schemeClr val="accent1">
                    <a:lumMod val="75000"/>
                  </a:schemeClr>
                </a:solidFill>
                <a:latin typeface="Calibri" panose="020F0502020204030204"/>
                <a:ea typeface="+mj-ea"/>
                <a:cs typeface="Arial" panose="020B0604020202020204" pitchFamily="34" charset="0"/>
              </a:rPr>
              <a:t>‘INCLUSIVENESS’ IS THE KEY TO IMPLEMENTING THE SDGS </a:t>
            </a:r>
          </a:p>
          <a:p>
            <a:endParaRPr lang="en-US" sz="2000" dirty="0"/>
          </a:p>
          <a:p>
            <a:r>
              <a:rPr lang="en-US" sz="2000" dirty="0"/>
              <a:t>The SDGs provide two key operational principles</a:t>
            </a:r>
          </a:p>
          <a:p>
            <a:pPr marL="285750" indent="-285750">
              <a:buFontTx/>
              <a:buChar char="-"/>
            </a:pPr>
            <a:r>
              <a:rPr lang="en-US" sz="2000" dirty="0"/>
              <a:t>'universality' and </a:t>
            </a:r>
          </a:p>
          <a:p>
            <a:pPr marL="285750" indent="-285750">
              <a:buFontTx/>
              <a:buChar char="-"/>
            </a:pPr>
            <a:r>
              <a:rPr lang="en-US" sz="2000" dirty="0"/>
              <a:t>'leaving no one behind’</a:t>
            </a:r>
          </a:p>
          <a:p>
            <a:pPr marL="285750" indent="-285750">
              <a:buFontTx/>
              <a:buChar char="-"/>
            </a:pPr>
            <a:endParaRPr lang="en-US" sz="2000" dirty="0"/>
          </a:p>
          <a:p>
            <a:r>
              <a:rPr lang="en-US" sz="2000" dirty="0"/>
              <a:t>Challenge is to embody these principles in practice</a:t>
            </a:r>
          </a:p>
          <a:p>
            <a:endParaRPr lang="en-US" sz="2000" dirty="0"/>
          </a:p>
          <a:p>
            <a:r>
              <a:rPr lang="en-US" sz="2000" dirty="0">
                <a:solidFill>
                  <a:schemeClr val="accent1">
                    <a:lumMod val="75000"/>
                  </a:schemeClr>
                </a:solidFill>
              </a:rPr>
              <a:t>The way to promote </a:t>
            </a:r>
            <a:r>
              <a:rPr lang="en-US" sz="2000" b="1" dirty="0">
                <a:solidFill>
                  <a:schemeClr val="accent1">
                    <a:lumMod val="75000"/>
                  </a:schemeClr>
                </a:solidFill>
              </a:rPr>
              <a:t>inclusiveness and equality </a:t>
            </a:r>
            <a:r>
              <a:rPr lang="en-US" sz="2000" dirty="0">
                <a:solidFill>
                  <a:schemeClr val="accent1">
                    <a:lumMod val="75000"/>
                  </a:schemeClr>
                </a:solidFill>
              </a:rPr>
              <a:t>through space applications and exploration is intrinsically related to the SDGs itself.</a:t>
            </a:r>
          </a:p>
        </p:txBody>
      </p:sp>
      <p:pic>
        <p:nvPicPr>
          <p:cNvPr id="1026" name="Picture 2" descr=" ">
            <a:extLst>
              <a:ext uri="{FF2B5EF4-FFF2-40B4-BE49-F238E27FC236}">
                <a16:creationId xmlns:a16="http://schemas.microsoft.com/office/drawing/2014/main" id="{D38947E9-3A11-4025-8BCB-6AE67F33AC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0852" y="2355273"/>
            <a:ext cx="3482856" cy="2461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951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A5CC34B-775D-46E6-9BE5-C0D261783E95}"/>
              </a:ext>
            </a:extLst>
          </p:cNvPr>
          <p:cNvSpPr/>
          <p:nvPr/>
        </p:nvSpPr>
        <p:spPr>
          <a:xfrm>
            <a:off x="1206458" y="1625882"/>
            <a:ext cx="4097340" cy="400110"/>
          </a:xfrm>
          <a:prstGeom prst="rect">
            <a:avLst/>
          </a:prstGeom>
        </p:spPr>
        <p:txBody>
          <a:bodyPr wrap="none">
            <a:spAutoFit/>
          </a:bodyPr>
          <a:lstStyle/>
          <a:p>
            <a:r>
              <a:rPr lang="en-GB" sz="2000" b="1" dirty="0">
                <a:solidFill>
                  <a:schemeClr val="accent1">
                    <a:lumMod val="75000"/>
                  </a:schemeClr>
                </a:solidFill>
                <a:latin typeface="Calibri" panose="020F0502020204030204"/>
                <a:ea typeface="+mj-ea"/>
                <a:cs typeface="Arial" panose="020B0604020202020204" pitchFamily="34" charset="0"/>
              </a:rPr>
              <a:t>HIGH-LEVEL POLITICAL FORUM 2019 </a:t>
            </a:r>
          </a:p>
        </p:txBody>
      </p:sp>
      <p:sp>
        <p:nvSpPr>
          <p:cNvPr id="4" name="Rectangle 3">
            <a:extLst>
              <a:ext uri="{FF2B5EF4-FFF2-40B4-BE49-F238E27FC236}">
                <a16:creationId xmlns:a16="http://schemas.microsoft.com/office/drawing/2014/main" id="{239C675E-D235-4C94-8657-67D59E39A316}"/>
              </a:ext>
            </a:extLst>
          </p:cNvPr>
          <p:cNvSpPr/>
          <p:nvPr/>
        </p:nvSpPr>
        <p:spPr>
          <a:xfrm>
            <a:off x="1206458" y="1995214"/>
            <a:ext cx="6801798" cy="400110"/>
          </a:xfrm>
          <a:prstGeom prst="rect">
            <a:avLst/>
          </a:prstGeom>
        </p:spPr>
        <p:txBody>
          <a:bodyPr wrap="none">
            <a:spAutoFit/>
          </a:bodyPr>
          <a:lstStyle/>
          <a:p>
            <a:r>
              <a:rPr lang="en-US" dirty="0"/>
              <a:t>"</a:t>
            </a:r>
            <a:r>
              <a:rPr lang="en-US" sz="2000" dirty="0">
                <a:solidFill>
                  <a:schemeClr val="accent1">
                    <a:lumMod val="75000"/>
                  </a:schemeClr>
                </a:solidFill>
                <a:latin typeface="Calibri" panose="020F0502020204030204"/>
                <a:ea typeface="+mj-ea"/>
                <a:cs typeface="Arial" panose="020B0604020202020204" pitchFamily="34" charset="0"/>
              </a:rPr>
              <a:t>Empowering people and ensuring </a:t>
            </a:r>
            <a:r>
              <a:rPr lang="en-US" sz="2000" u="sng" dirty="0">
                <a:solidFill>
                  <a:schemeClr val="accent1">
                    <a:lumMod val="75000"/>
                  </a:schemeClr>
                </a:solidFill>
                <a:latin typeface="Calibri" panose="020F0502020204030204"/>
                <a:ea typeface="+mj-ea"/>
                <a:cs typeface="Arial" panose="020B0604020202020204" pitchFamily="34" charset="0"/>
              </a:rPr>
              <a:t>inclusiveness and equality</a:t>
            </a:r>
            <a:r>
              <a:rPr lang="en-US" sz="2000" dirty="0">
                <a:solidFill>
                  <a:schemeClr val="accent1">
                    <a:lumMod val="75000"/>
                  </a:schemeClr>
                </a:solidFill>
                <a:latin typeface="Calibri" panose="020F0502020204030204"/>
                <a:ea typeface="+mj-ea"/>
                <a:cs typeface="Arial" panose="020B0604020202020204" pitchFamily="34" charset="0"/>
              </a:rPr>
              <a:t>"</a:t>
            </a:r>
            <a:endParaRPr lang="en-GB" sz="2000" dirty="0">
              <a:solidFill>
                <a:schemeClr val="accent1">
                  <a:lumMod val="75000"/>
                </a:schemeClr>
              </a:solidFill>
              <a:latin typeface="Calibri" panose="020F0502020204030204"/>
              <a:ea typeface="+mj-ea"/>
              <a:cs typeface="Arial" panose="020B0604020202020204" pitchFamily="34" charset="0"/>
            </a:endParaRPr>
          </a:p>
        </p:txBody>
      </p:sp>
      <p:sp>
        <p:nvSpPr>
          <p:cNvPr id="5" name="Rectangle 4">
            <a:extLst>
              <a:ext uri="{FF2B5EF4-FFF2-40B4-BE49-F238E27FC236}">
                <a16:creationId xmlns:a16="http://schemas.microsoft.com/office/drawing/2014/main" id="{FDEF5C02-5683-4FD8-A3AF-D47FD77CC742}"/>
              </a:ext>
            </a:extLst>
          </p:cNvPr>
          <p:cNvSpPr/>
          <p:nvPr/>
        </p:nvSpPr>
        <p:spPr>
          <a:xfrm>
            <a:off x="1206458" y="2829964"/>
            <a:ext cx="8411361" cy="3600986"/>
          </a:xfrm>
          <a:prstGeom prst="rect">
            <a:avLst/>
          </a:prstGeom>
        </p:spPr>
        <p:txBody>
          <a:bodyPr wrap="square">
            <a:spAutoFit/>
          </a:bodyPr>
          <a:lstStyle/>
          <a:p>
            <a:pPr>
              <a:spcBef>
                <a:spcPts val="600"/>
              </a:spcBef>
            </a:pPr>
            <a:r>
              <a:rPr lang="en-US" u="sng" dirty="0">
                <a:solidFill>
                  <a:schemeClr val="accent1">
                    <a:lumMod val="75000"/>
                  </a:schemeClr>
                </a:solidFill>
              </a:rPr>
              <a:t>Key points:</a:t>
            </a:r>
          </a:p>
          <a:p>
            <a:pPr>
              <a:spcBef>
                <a:spcPts val="600"/>
              </a:spcBef>
            </a:pPr>
            <a:r>
              <a:rPr lang="en-US" dirty="0"/>
              <a:t>SDG 4 (quality education) is battling a “</a:t>
            </a:r>
            <a:r>
              <a:rPr lang="en-US" i="1" u="sng" dirty="0"/>
              <a:t>global learning crisis</a:t>
            </a:r>
            <a:r>
              <a:rPr lang="en-US" dirty="0"/>
              <a:t>”</a:t>
            </a:r>
          </a:p>
          <a:p>
            <a:pPr>
              <a:spcBef>
                <a:spcPts val="600"/>
              </a:spcBef>
            </a:pPr>
            <a:r>
              <a:rPr lang="en-US" dirty="0"/>
              <a:t>SDG 8 (decent work and economic growth) “</a:t>
            </a:r>
            <a:r>
              <a:rPr lang="en-US" i="1" u="sng" dirty="0"/>
              <a:t>progress on slow and uneven</a:t>
            </a:r>
            <a:r>
              <a:rPr lang="en-US" dirty="0"/>
              <a:t>”; </a:t>
            </a:r>
          </a:p>
          <a:p>
            <a:pPr>
              <a:spcBef>
                <a:spcPts val="600"/>
              </a:spcBef>
            </a:pPr>
            <a:r>
              <a:rPr lang="en-US" dirty="0"/>
              <a:t>SDG 10 (reduced inequalities) - </a:t>
            </a:r>
            <a:r>
              <a:rPr lang="en-US" i="1" u="sng" dirty="0"/>
              <a:t>income inequality is on the rise</a:t>
            </a:r>
            <a:r>
              <a:rPr lang="en-US" dirty="0"/>
              <a:t>; </a:t>
            </a:r>
          </a:p>
          <a:p>
            <a:pPr>
              <a:spcBef>
                <a:spcPts val="600"/>
              </a:spcBef>
            </a:pPr>
            <a:r>
              <a:rPr lang="en-US" dirty="0"/>
              <a:t>SDG 13 (climate action) - </a:t>
            </a:r>
            <a:r>
              <a:rPr lang="en-US" i="1" u="sng" dirty="0"/>
              <a:t>climate change is disrupting national economies </a:t>
            </a:r>
            <a:r>
              <a:rPr lang="en-US" dirty="0"/>
              <a:t>and affecting lives;</a:t>
            </a:r>
          </a:p>
          <a:p>
            <a:pPr>
              <a:spcBef>
                <a:spcPts val="600"/>
              </a:spcBef>
            </a:pPr>
            <a:r>
              <a:rPr lang="en-US" dirty="0"/>
              <a:t>SDG 16 (peace, justice, and strong institutions)  - no </a:t>
            </a:r>
            <a:r>
              <a:rPr lang="en-US" i="1" dirty="0"/>
              <a:t>substantial progress </a:t>
            </a:r>
            <a:r>
              <a:rPr lang="en-US" dirty="0"/>
              <a:t>has been made on the targets.</a:t>
            </a:r>
          </a:p>
          <a:p>
            <a:pPr>
              <a:spcBef>
                <a:spcPts val="600"/>
              </a:spcBef>
            </a:pPr>
            <a:r>
              <a:rPr lang="en-US" dirty="0"/>
              <a:t>On SDG 17 (partnerships for the goals) - </a:t>
            </a:r>
            <a:r>
              <a:rPr lang="en-US" i="1" u="sng" dirty="0"/>
              <a:t>official development assistance (ODA) is down by 2.7% </a:t>
            </a:r>
            <a:r>
              <a:rPr lang="en-US" dirty="0"/>
              <a:t>in 2018 compared to 2017, humanitarian aid fell by 8% in the same period, and aid to the least developed countries and African countries, who need it most, is falling.</a:t>
            </a:r>
            <a:endParaRPr lang="en-GB" dirty="0"/>
          </a:p>
        </p:txBody>
      </p:sp>
      <p:sp>
        <p:nvSpPr>
          <p:cNvPr id="2" name="Rectangle 1">
            <a:extLst>
              <a:ext uri="{FF2B5EF4-FFF2-40B4-BE49-F238E27FC236}">
                <a16:creationId xmlns:a16="http://schemas.microsoft.com/office/drawing/2014/main" id="{B16FF105-1A72-4E19-B0CC-881D8B46D12B}"/>
              </a:ext>
            </a:extLst>
          </p:cNvPr>
          <p:cNvSpPr/>
          <p:nvPr/>
        </p:nvSpPr>
        <p:spPr>
          <a:xfrm>
            <a:off x="1206458" y="2339018"/>
            <a:ext cx="9253056" cy="369332"/>
          </a:xfrm>
          <a:prstGeom prst="rect">
            <a:avLst/>
          </a:prstGeom>
        </p:spPr>
        <p:txBody>
          <a:bodyPr wrap="square">
            <a:spAutoFit/>
          </a:bodyPr>
          <a:lstStyle/>
          <a:p>
            <a:r>
              <a:rPr lang="en-US" i="1" dirty="0">
                <a:solidFill>
                  <a:srgbClr val="1E1E1E"/>
                </a:solidFill>
                <a:latin typeface="Proxima-Nova"/>
              </a:rPr>
              <a:t>The first four-year cycle of its mandate to review the 17 SDGs and assess progress </a:t>
            </a:r>
            <a:endParaRPr lang="en-GB" i="1" dirty="0"/>
          </a:p>
        </p:txBody>
      </p:sp>
    </p:spTree>
    <p:extLst>
      <p:ext uri="{BB962C8B-B14F-4D97-AF65-F5344CB8AC3E}">
        <p14:creationId xmlns:p14="http://schemas.microsoft.com/office/powerpoint/2010/main" val="2386835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451074" y="3174400"/>
            <a:ext cx="2612271" cy="271749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sz="1800" dirty="0">
                <a:solidFill>
                  <a:prstClr val="black"/>
                </a:solidFill>
              </a:rPr>
              <a:t>The role of space applications and exploration is increasing in strengthening cooperation across all sectors related to sustainable development, </a:t>
            </a:r>
          </a:p>
          <a:p>
            <a:pPr marL="0" indent="0" algn="ctr">
              <a:buNone/>
              <a:defRPr/>
            </a:pPr>
            <a:r>
              <a:rPr lang="en-US" sz="1800" dirty="0">
                <a:solidFill>
                  <a:prstClr val="black"/>
                </a:solidFill>
              </a:rPr>
              <a:t>particularly in the context of developing countries.</a:t>
            </a:r>
            <a:endParaRPr lang="sk-SK" sz="1800" dirty="0">
              <a:solidFill>
                <a:srgbClr val="5B9BD5"/>
              </a:solidFill>
              <a:latin typeface="Calibri" panose="020F0502020204030204"/>
            </a:endParaRPr>
          </a:p>
        </p:txBody>
      </p:sp>
      <p:sp>
        <p:nvSpPr>
          <p:cNvPr id="15" name="Title 1"/>
          <p:cNvSpPr txBox="1">
            <a:spLocks/>
          </p:cNvSpPr>
          <p:nvPr/>
        </p:nvSpPr>
        <p:spPr>
          <a:xfrm>
            <a:off x="2152650" y="1392909"/>
            <a:ext cx="7886700" cy="78389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GB" sz="3600" b="1" dirty="0">
                <a:solidFill>
                  <a:srgbClr val="2F5597"/>
                </a:solidFill>
                <a:latin typeface="Calibri" panose="020F0502020204030204"/>
              </a:rPr>
              <a:t>Space for</a:t>
            </a:r>
            <a:r>
              <a:rPr lang="sk-SK" sz="3600" b="1" dirty="0">
                <a:solidFill>
                  <a:srgbClr val="2F5597"/>
                </a:solidFill>
                <a:latin typeface="Calibri" panose="020F0502020204030204"/>
              </a:rPr>
              <a:t> SDGs</a:t>
            </a:r>
            <a:endParaRPr lang="en-GB" sz="3600" b="1" dirty="0">
              <a:solidFill>
                <a:srgbClr val="2F5597"/>
              </a:solidFill>
              <a:latin typeface="Calibri" panose="020F0502020204030204"/>
            </a:endParaRPr>
          </a:p>
        </p:txBody>
      </p:sp>
      <p:sp>
        <p:nvSpPr>
          <p:cNvPr id="17" name="Vertical Text Placeholder 3">
            <a:extLst>
              <a:ext uri="{FF2B5EF4-FFF2-40B4-BE49-F238E27FC236}">
                <a16:creationId xmlns:a16="http://schemas.microsoft.com/office/drawing/2014/main" id="{F86D5646-4EEA-4E38-8162-5C7A3E029FE3}"/>
              </a:ext>
            </a:extLst>
          </p:cNvPr>
          <p:cNvSpPr txBox="1">
            <a:spLocks/>
          </p:cNvSpPr>
          <p:nvPr/>
        </p:nvSpPr>
        <p:spPr>
          <a:xfrm>
            <a:off x="103721" y="6103916"/>
            <a:ext cx="5347354" cy="6244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solidFill>
                  <a:srgbClr val="5AA5E9"/>
                </a:solidFill>
                <a:cs typeface="Arial" panose="020B0604020202020204" pitchFamily="34" charset="0"/>
              </a:rPr>
              <a:t>17 Goals, 169 Targets, 232 Indicators</a:t>
            </a:r>
          </a:p>
        </p:txBody>
      </p:sp>
      <p:pic>
        <p:nvPicPr>
          <p:cNvPr id="19" name="Picture 2" descr="https://geospatialmedia.s3.amazonaws.com/wp-content/uploads/2017/07/Sustainability.jpg">
            <a:extLst>
              <a:ext uri="{FF2B5EF4-FFF2-40B4-BE49-F238E27FC236}">
                <a16:creationId xmlns:a16="http://schemas.microsoft.com/office/drawing/2014/main" id="{381F08F3-327C-4DC6-966E-3C764E89BEA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292" r="14620"/>
          <a:stretch/>
        </p:blipFill>
        <p:spPr bwMode="auto">
          <a:xfrm>
            <a:off x="8231559" y="2248038"/>
            <a:ext cx="3960441" cy="376808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08D5BC49-C183-4A16-8FC9-8AD5C2B5FAD9}"/>
              </a:ext>
            </a:extLst>
          </p:cNvPr>
          <p:cNvPicPr>
            <a:picLocks noChangeAspect="1"/>
          </p:cNvPicPr>
          <p:nvPr/>
        </p:nvPicPr>
        <p:blipFill>
          <a:blip r:embed="rId4"/>
          <a:stretch>
            <a:fillRect/>
          </a:stretch>
        </p:blipFill>
        <p:spPr>
          <a:xfrm>
            <a:off x="0" y="2248038"/>
            <a:ext cx="5451074" cy="3572623"/>
          </a:xfrm>
          <a:prstGeom prst="rect">
            <a:avLst/>
          </a:prstGeom>
        </p:spPr>
      </p:pic>
    </p:spTree>
    <p:extLst>
      <p:ext uri="{BB962C8B-B14F-4D97-AF65-F5344CB8AC3E}">
        <p14:creationId xmlns:p14="http://schemas.microsoft.com/office/powerpoint/2010/main" val="1628578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1B4FA8-5EC4-4336-A489-F073CA03F01B}"/>
              </a:ext>
            </a:extLst>
          </p:cNvPr>
          <p:cNvSpPr/>
          <p:nvPr/>
        </p:nvSpPr>
        <p:spPr>
          <a:xfrm>
            <a:off x="556469" y="3361888"/>
            <a:ext cx="3235354" cy="2308324"/>
          </a:xfrm>
          <a:prstGeom prst="rect">
            <a:avLst/>
          </a:prstGeom>
        </p:spPr>
        <p:txBody>
          <a:bodyPr wrap="square">
            <a:spAutoFit/>
          </a:bodyPr>
          <a:lstStyle/>
          <a:p>
            <a:r>
              <a:rPr lang="en-US" dirty="0">
                <a:solidFill>
                  <a:schemeClr val="accent1">
                    <a:lumMod val="75000"/>
                  </a:schemeClr>
                </a:solidFill>
              </a:rPr>
              <a:t>Workshop – A platform to ensure </a:t>
            </a:r>
            <a:r>
              <a:rPr lang="en-US" b="1" dirty="0">
                <a:solidFill>
                  <a:schemeClr val="accent1">
                    <a:lumMod val="75000"/>
                  </a:schemeClr>
                </a:solidFill>
              </a:rPr>
              <a:t>inclusive development</a:t>
            </a:r>
            <a:r>
              <a:rPr lang="en-US" dirty="0">
                <a:solidFill>
                  <a:schemeClr val="accent1">
                    <a:lumMod val="75000"/>
                  </a:schemeClr>
                </a:solidFill>
              </a:rPr>
              <a:t> </a:t>
            </a:r>
            <a:r>
              <a:rPr lang="en-US" b="1" dirty="0">
                <a:solidFill>
                  <a:schemeClr val="accent1">
                    <a:lumMod val="75000"/>
                  </a:schemeClr>
                </a:solidFill>
              </a:rPr>
              <a:t>in the areas of space technologies </a:t>
            </a:r>
            <a:r>
              <a:rPr lang="en-US" dirty="0">
                <a:solidFill>
                  <a:schemeClr val="accent1">
                    <a:lumMod val="75000"/>
                  </a:schemeClr>
                </a:solidFill>
              </a:rPr>
              <a:t>taking people, students, private sectors, researchers, academia, innovators and other actors on board in bringing benefits of space to the end users</a:t>
            </a:r>
            <a:endParaRPr lang="en-GB" dirty="0">
              <a:solidFill>
                <a:schemeClr val="accent1">
                  <a:lumMod val="75000"/>
                </a:schemeClr>
              </a:solidFill>
            </a:endParaRPr>
          </a:p>
        </p:txBody>
      </p:sp>
      <p:pic>
        <p:nvPicPr>
          <p:cNvPr id="6" name="Picture 5">
            <a:extLst>
              <a:ext uri="{FF2B5EF4-FFF2-40B4-BE49-F238E27FC236}">
                <a16:creationId xmlns:a16="http://schemas.microsoft.com/office/drawing/2014/main" id="{5F30A9C5-9D47-419C-A383-F5EEB9123189}"/>
              </a:ext>
            </a:extLst>
          </p:cNvPr>
          <p:cNvPicPr>
            <a:picLocks noChangeAspect="1"/>
          </p:cNvPicPr>
          <p:nvPr/>
        </p:nvPicPr>
        <p:blipFill>
          <a:blip r:embed="rId2"/>
          <a:stretch>
            <a:fillRect/>
          </a:stretch>
        </p:blipFill>
        <p:spPr>
          <a:xfrm>
            <a:off x="2360104" y="1381220"/>
            <a:ext cx="7345959" cy="1562709"/>
          </a:xfrm>
          <a:prstGeom prst="rect">
            <a:avLst/>
          </a:prstGeom>
        </p:spPr>
      </p:pic>
      <p:sp>
        <p:nvSpPr>
          <p:cNvPr id="7" name="Rectangle 6">
            <a:extLst>
              <a:ext uri="{FF2B5EF4-FFF2-40B4-BE49-F238E27FC236}">
                <a16:creationId xmlns:a16="http://schemas.microsoft.com/office/drawing/2014/main" id="{F27BB470-A9B8-484B-8D59-EAEE53DCD692}"/>
              </a:ext>
            </a:extLst>
          </p:cNvPr>
          <p:cNvSpPr/>
          <p:nvPr/>
        </p:nvSpPr>
        <p:spPr>
          <a:xfrm>
            <a:off x="5212360" y="3361888"/>
            <a:ext cx="6096000" cy="2862322"/>
          </a:xfrm>
          <a:prstGeom prst="rect">
            <a:avLst/>
          </a:prstGeom>
        </p:spPr>
        <p:txBody>
          <a:bodyPr>
            <a:spAutoFit/>
          </a:bodyPr>
          <a:lstStyle/>
          <a:p>
            <a:pPr marL="285750" indent="-285750">
              <a:buFont typeface="Arial" panose="020B0604020202020204" pitchFamily="34" charset="0"/>
              <a:buChar char="•"/>
            </a:pPr>
            <a:r>
              <a:rPr lang="en-GB" dirty="0">
                <a:latin typeface="Calibri" panose="020F0502020204030204" pitchFamily="34" charset="0"/>
                <a:ea typeface="DengXian" panose="02010600030101010101" pitchFamily="2" charset="-122"/>
              </a:rPr>
              <a:t>Provide insight on </a:t>
            </a:r>
            <a:r>
              <a:rPr lang="en-GB" b="1" dirty="0">
                <a:latin typeface="Calibri" panose="020F0502020204030204" pitchFamily="34" charset="0"/>
                <a:ea typeface="DengXian" panose="02010600030101010101" pitchFamily="2" charset="-122"/>
              </a:rPr>
              <a:t>how space applications contribute to empowering people and ensuring inclusiveness and equality</a:t>
            </a:r>
            <a:endParaRPr lang="en-GB" dirty="0">
              <a:latin typeface="Calibri" panose="020F0502020204030204" pitchFamily="34" charset="0"/>
              <a:ea typeface="DengXian" panose="02010600030101010101" pitchFamily="2" charset="-122"/>
            </a:endParaRPr>
          </a:p>
          <a:p>
            <a:pPr marL="285750" indent="-285750">
              <a:buFont typeface="Arial" panose="020B0604020202020204" pitchFamily="34" charset="0"/>
              <a:buChar char="•"/>
            </a:pPr>
            <a:r>
              <a:rPr lang="en-GB" dirty="0">
                <a:latin typeface="Calibri" panose="020F0502020204030204" pitchFamily="34" charset="0"/>
                <a:ea typeface="DengXian" panose="02010600030101010101" pitchFamily="2" charset="-122"/>
              </a:rPr>
              <a:t>Demonstrate </a:t>
            </a:r>
            <a:r>
              <a:rPr lang="en-GB" b="1" dirty="0">
                <a:latin typeface="Calibri" panose="020F0502020204030204" pitchFamily="34" charset="0"/>
                <a:ea typeface="DengXian" panose="02010600030101010101" pitchFamily="2" charset="-122"/>
              </a:rPr>
              <a:t>success stories of space applications for SDGs with focus on inclusiveness and equality</a:t>
            </a:r>
            <a:endParaRPr lang="en-GB" dirty="0">
              <a:latin typeface="Calibri" panose="020F0502020204030204" pitchFamily="34" charset="0"/>
              <a:ea typeface="DengXian" panose="02010600030101010101" pitchFamily="2" charset="-122"/>
            </a:endParaRPr>
          </a:p>
          <a:p>
            <a:pPr marL="285750" indent="-285750">
              <a:buFont typeface="Arial" panose="020B0604020202020204" pitchFamily="34" charset="0"/>
              <a:buChar char="•"/>
            </a:pPr>
            <a:r>
              <a:rPr lang="en-GB" dirty="0">
                <a:latin typeface="Calibri" panose="020F0502020204030204" pitchFamily="34" charset="0"/>
                <a:ea typeface="DengXian" panose="02010600030101010101" pitchFamily="2" charset="-122"/>
              </a:rPr>
              <a:t>Promote and discuss </a:t>
            </a:r>
            <a:r>
              <a:rPr lang="en-GB" b="1" dirty="0">
                <a:latin typeface="Calibri" panose="020F0502020204030204" pitchFamily="34" charset="0"/>
                <a:ea typeface="DengXian" panose="02010600030101010101" pitchFamily="2" charset="-122"/>
              </a:rPr>
              <a:t>inclusiveness on space exploration</a:t>
            </a:r>
          </a:p>
          <a:p>
            <a:pPr marL="285750" indent="-285750">
              <a:buFont typeface="Arial" panose="020B0604020202020204" pitchFamily="34" charset="0"/>
              <a:buChar char="•"/>
            </a:pPr>
            <a:r>
              <a:rPr lang="en-GB" dirty="0">
                <a:latin typeface="Calibri" panose="020F0502020204030204" pitchFamily="34" charset="0"/>
                <a:ea typeface="DengXian" panose="02010600030101010101" pitchFamily="2" charset="-122"/>
              </a:rPr>
              <a:t>Raise awareness on the efforts of the international space community on </a:t>
            </a:r>
            <a:r>
              <a:rPr lang="en-GB" b="1" dirty="0">
                <a:latin typeface="Calibri" panose="020F0502020204030204" pitchFamily="34" charset="0"/>
                <a:ea typeface="DengXian" panose="02010600030101010101" pitchFamily="2" charset="-122"/>
              </a:rPr>
              <a:t>how space exploration and innovations can trigger inclusiveness through new partnerships involving space emerging nations and industries</a:t>
            </a:r>
            <a:endParaRPr lang="en-GB" dirty="0"/>
          </a:p>
        </p:txBody>
      </p:sp>
      <p:sp>
        <p:nvSpPr>
          <p:cNvPr id="8" name="Rectangle 7">
            <a:extLst>
              <a:ext uri="{FF2B5EF4-FFF2-40B4-BE49-F238E27FC236}">
                <a16:creationId xmlns:a16="http://schemas.microsoft.com/office/drawing/2014/main" id="{1DA41A7B-A5A2-4B23-83B8-F88ED2DB9C89}"/>
              </a:ext>
            </a:extLst>
          </p:cNvPr>
          <p:cNvSpPr/>
          <p:nvPr/>
        </p:nvSpPr>
        <p:spPr>
          <a:xfrm>
            <a:off x="10539918" y="-59253"/>
            <a:ext cx="2272289" cy="369332"/>
          </a:xfrm>
          <a:prstGeom prst="rect">
            <a:avLst/>
          </a:prstGeom>
        </p:spPr>
        <p:txBody>
          <a:bodyPr wrap="none">
            <a:spAutoFit/>
          </a:bodyPr>
          <a:lstStyle/>
          <a:p>
            <a:r>
              <a:rPr lang="en-GB" dirty="0" err="1"/>
              <a:t>Illgasse</a:t>
            </a:r>
            <a:r>
              <a:rPr lang="en-GB" dirty="0"/>
              <a:t> 44, 1210 Wien</a:t>
            </a:r>
          </a:p>
        </p:txBody>
      </p:sp>
    </p:spTree>
    <p:extLst>
      <p:ext uri="{BB962C8B-B14F-4D97-AF65-F5344CB8AC3E}">
        <p14:creationId xmlns:p14="http://schemas.microsoft.com/office/powerpoint/2010/main" val="8889863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4148</TotalTime>
  <Words>1093</Words>
  <Application>Microsoft Office PowerPoint</Application>
  <PresentationFormat>Widescreen</PresentationFormat>
  <Paragraphs>143</Paragraphs>
  <Slides>17</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Helvetica 55 Roman</vt:lpstr>
      <vt:lpstr>Noto sans</vt:lpstr>
      <vt:lpstr>Proxima-Nova</vt: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Shirishkumar Ravan</dc:creator>
  <cp:lastModifiedBy>Shirish Ravan</cp:lastModifiedBy>
  <cp:revision>287</cp:revision>
  <dcterms:created xsi:type="dcterms:W3CDTF">2019-09-08T05:07:14Z</dcterms:created>
  <dcterms:modified xsi:type="dcterms:W3CDTF">2019-10-14T15:47:14Z</dcterms:modified>
</cp:coreProperties>
</file>