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3" r:id="rId1"/>
  </p:sldMasterIdLst>
  <p:notesMasterIdLst>
    <p:notesMasterId r:id="rId7"/>
  </p:notesMasterIdLst>
  <p:handoutMasterIdLst>
    <p:handoutMasterId r:id="rId8"/>
  </p:handoutMasterIdLst>
  <p:sldIdLst>
    <p:sldId id="279" r:id="rId2"/>
    <p:sldId id="302" r:id="rId3"/>
    <p:sldId id="305" r:id="rId4"/>
    <p:sldId id="304" r:id="rId5"/>
    <p:sldId id="29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BD"/>
    <a:srgbClr val="6F547F"/>
    <a:srgbClr val="DCD100"/>
    <a:srgbClr val="F59C50"/>
    <a:srgbClr val="3B68AE"/>
    <a:srgbClr val="97A4D4"/>
    <a:srgbClr val="007A8A"/>
    <a:srgbClr val="FBBA00"/>
    <a:srgbClr val="FDD398"/>
    <a:srgbClr val="9B5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4" autoAdjust="0"/>
    <p:restoredTop sz="90299" autoAdjust="0"/>
  </p:normalViewPr>
  <p:slideViewPr>
    <p:cSldViewPr snapToGrid="0">
      <p:cViewPr varScale="1">
        <p:scale>
          <a:sx n="65" d="100"/>
          <a:sy n="65" d="100"/>
        </p:scale>
        <p:origin x="1195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97" d="100"/>
          <a:sy n="197" d="100"/>
        </p:scale>
        <p:origin x="7218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0C1722-73A8-451D-A7C1-B907C31389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36E44-5BB5-4BDC-8861-4E0C9C8126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7E102-1155-4DEB-887B-4CD2F54A8780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C8BF7-B0C6-45A7-8BCE-6F65E09B27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20082-876D-41E4-81C6-596A57580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E6915-7F15-4E43-95D3-0EAED14F0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89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969F-E1C0-434A-8E31-CFACF2BC366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6A78A-ADAC-4AF7-800D-9AA788BC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8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spcFirstLastPara="1" wrap="square" lIns="91275" tIns="45625" rIns="91275" bIns="45625" anchor="t" anchorCtr="0">
            <a:noAutofit/>
          </a:bodyPr>
          <a:lstStyle/>
          <a:p>
            <a:endParaRPr dirty="0"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8000"/>
            <a:ext cx="3397250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2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spcFirstLastPara="1" wrap="square" lIns="91275" tIns="45625" rIns="91275" bIns="45625" anchor="t" anchorCtr="0">
            <a:noAutofit/>
          </a:bodyPr>
          <a:lstStyle/>
          <a:p>
            <a:endParaRPr dirty="0"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8000"/>
            <a:ext cx="3397250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41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spcFirstLastPara="1" wrap="square" lIns="91275" tIns="45625" rIns="91275" bIns="45625" anchor="t" anchorCtr="0">
            <a:noAutofit/>
          </a:bodyPr>
          <a:lstStyle/>
          <a:p>
            <a:endParaRPr dirty="0"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8000"/>
            <a:ext cx="3397250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93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6A78A-ADAC-4AF7-800D-9AA788BCC6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6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EE6A2D-A57F-4884-AC7E-BEABA9C9BC29}"/>
              </a:ext>
            </a:extLst>
          </p:cNvPr>
          <p:cNvSpPr/>
          <p:nvPr userDrawn="1"/>
        </p:nvSpPr>
        <p:spPr>
          <a:xfrm>
            <a:off x="3140439" y="0"/>
            <a:ext cx="6003561" cy="3650104"/>
          </a:xfrm>
          <a:prstGeom prst="rect">
            <a:avLst/>
          </a:prstGeom>
          <a:solidFill>
            <a:srgbClr val="012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F2808-9C02-46F6-A5FA-9C3194657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2372BC-A142-3C43-8BD7-79E94B246768}"/>
              </a:ext>
            </a:extLst>
          </p:cNvPr>
          <p:cNvSpPr/>
          <p:nvPr userDrawn="1"/>
        </p:nvSpPr>
        <p:spPr>
          <a:xfrm>
            <a:off x="1758462" y="1511057"/>
            <a:ext cx="54336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Satellite applications in the space economy: 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</a:rPr>
              <a:t>overview of evolutions</a:t>
            </a:r>
          </a:p>
          <a:p>
            <a:pPr algn="ctr"/>
            <a:endParaRPr lang="en-US" sz="3400" b="1" dirty="0">
              <a:solidFill>
                <a:schemeClr val="bg1"/>
              </a:solidFill>
            </a:endParaRPr>
          </a:p>
          <a:p>
            <a:pPr algn="ctr"/>
            <a:endParaRPr lang="en-US" sz="3400" b="1" dirty="0">
              <a:solidFill>
                <a:schemeClr val="bg1"/>
              </a:solidFill>
            </a:endParaRPr>
          </a:p>
          <a:p>
            <a:pPr algn="l"/>
            <a:r>
              <a:rPr lang="en-US" sz="2800" b="1" dirty="0">
                <a:solidFill>
                  <a:schemeClr val="bg1"/>
                </a:solidFill>
              </a:rPr>
              <a:t>Nathalie Ricard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Space Applications Section</a:t>
            </a:r>
          </a:p>
          <a:p>
            <a:pPr algn="ctr"/>
            <a:endParaRPr lang="en-US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1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35E42-963D-4662-B3C7-5D82B984D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83200"/>
          <a:stretch/>
        </p:blipFill>
        <p:spPr>
          <a:xfrm>
            <a:off x="0" y="0"/>
            <a:ext cx="9144000" cy="1152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DEAF0-0CEC-4C67-92EB-73D8780EF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581" y="1433195"/>
            <a:ext cx="8067675" cy="512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52A000-17AC-4A92-9FAC-D38F25F3A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581" y="2128058"/>
            <a:ext cx="8067675" cy="3806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12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CDE7-C46E-43B4-8002-7924C8D9B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1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2B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00B2BD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00B2BD"/>
        </a:buClr>
        <a:buFont typeface="Wingdings" panose="05000000000000000000" pitchFamily="2" charset="2"/>
        <a:buChar char="Ø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00B2B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00B2BD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2B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athalie.ricard@un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www.unoos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002">
            <a:extLst>
              <a:ext uri="{FF2B5EF4-FFF2-40B4-BE49-F238E27FC236}">
                <a16:creationId xmlns:a16="http://schemas.microsoft.com/office/drawing/2014/main" id="{AB2A1195-9B59-4EC8-B548-B62440C2D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9542" r="-99542" b="1"/>
          <a:stretch/>
        </p:blipFill>
        <p:spPr bwMode="auto">
          <a:xfrm>
            <a:off x="5874985" y="1822274"/>
            <a:ext cx="29718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8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4B1513-935A-4E38-98D9-045AD3CCD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831" y="1463717"/>
            <a:ext cx="7969679" cy="36592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en-GB" altLang="en-US" sz="2000" b="1" dirty="0">
                <a:solidFill>
                  <a:srgbClr val="538CD5"/>
                </a:solidFill>
                <a:latin typeface="Calibri"/>
                <a:ea typeface="+mj-ea"/>
                <a:cs typeface="+mj-cs"/>
              </a:rPr>
              <a:t>Main evolutions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1700" dirty="0"/>
              <a:t>Historically the</a:t>
            </a:r>
            <a:r>
              <a:rPr lang="en-GB" sz="1700" dirty="0">
                <a:solidFill>
                  <a:schemeClr val="dk1"/>
                </a:solidFill>
              </a:rPr>
              <a:t> overwhelming majority of civil satellite orders have                                 been for telecommunication satellites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1700" dirty="0"/>
              <a:t>Driven by satellite TV broadcast – commercial market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1700" dirty="0"/>
              <a:t>Early 2000’s: first satellite constellations projects - failure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1700" dirty="0"/>
              <a:t>Demand for internet access anywhere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First Public-Private Partnerships for satellite projects</a:t>
            </a:r>
            <a:endParaRPr lang="en-GB" altLang="en-US" sz="17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endParaRPr lang="en-GB" altLang="en-US" sz="1700" dirty="0"/>
          </a:p>
        </p:txBody>
      </p:sp>
      <p:sp>
        <p:nvSpPr>
          <p:cNvPr id="219" name="Shape 219"/>
          <p:cNvSpPr txBox="1">
            <a:spLocks noGrp="1"/>
          </p:cNvSpPr>
          <p:nvPr>
            <p:ph type="title" idx="4294967295"/>
          </p:nvPr>
        </p:nvSpPr>
        <p:spPr>
          <a:xfrm>
            <a:off x="726831" y="226898"/>
            <a:ext cx="638516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3200" b="1" dirty="0">
                <a:solidFill>
                  <a:schemeClr val="bg1"/>
                </a:solidFill>
                <a:latin typeface="Calibri"/>
                <a:sym typeface="Calibri"/>
              </a:rPr>
              <a:t>Telecommunications</a:t>
            </a:r>
            <a:endParaRPr sz="3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666F9A5-F022-4BFF-8667-83881E7C35DF}"/>
              </a:ext>
            </a:extLst>
          </p:cNvPr>
          <p:cNvSpPr txBox="1">
            <a:spLocks/>
          </p:cNvSpPr>
          <p:nvPr/>
        </p:nvSpPr>
        <p:spPr>
          <a:xfrm>
            <a:off x="531247" y="3569066"/>
            <a:ext cx="5086102" cy="892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B2BD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2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40"/>
              </a:spcBef>
              <a:buClr>
                <a:schemeClr val="dk1"/>
              </a:buClr>
              <a:buSzPts val="1700"/>
              <a:buNone/>
            </a:pPr>
            <a:endParaRPr lang="en-GB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70310-6439-4EA7-9AE2-52EEE740B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" y="4707324"/>
            <a:ext cx="2529332" cy="1683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211DC7-4083-4175-B5F8-370111E86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73877">
            <a:off x="7632530" y="1157673"/>
            <a:ext cx="643727" cy="19002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C53646F0-58E8-402F-8295-92E5ED968E1B}"/>
              </a:ext>
            </a:extLst>
          </p:cNvPr>
          <p:cNvSpPr txBox="1">
            <a:spLocks/>
          </p:cNvSpPr>
          <p:nvPr/>
        </p:nvSpPr>
        <p:spPr>
          <a:xfrm>
            <a:off x="1410216" y="3687965"/>
            <a:ext cx="6762202" cy="1169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B2BD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2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en-GB" sz="17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1700" dirty="0"/>
              <a:t>New Space with new satellite constellation projects as </a:t>
            </a:r>
            <a:r>
              <a:rPr lang="en-GB" sz="1700" dirty="0"/>
              <a:t>cost of launching a kg into orbit decreased dramatically – still risky</a:t>
            </a:r>
            <a:endParaRPr lang="en-GB" altLang="en-US" sz="1700" dirty="0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099C7D9-3862-4C47-A6A3-866FE2D159CC}"/>
              </a:ext>
            </a:extLst>
          </p:cNvPr>
          <p:cNvSpPr txBox="1">
            <a:spLocks/>
          </p:cNvSpPr>
          <p:nvPr/>
        </p:nvSpPr>
        <p:spPr>
          <a:xfrm>
            <a:off x="2236248" y="4707324"/>
            <a:ext cx="6460262" cy="359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B2BD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2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Hybrid infrastructure that combines terrestrial and satcom systems</a:t>
            </a:r>
            <a:endParaRPr lang="en-GB" altLang="en-US" sz="1700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8D0A75A-43E1-4B7B-97E6-DFD3A2403A9C}"/>
              </a:ext>
            </a:extLst>
          </p:cNvPr>
          <p:cNvSpPr txBox="1">
            <a:spLocks/>
          </p:cNvSpPr>
          <p:nvPr/>
        </p:nvSpPr>
        <p:spPr>
          <a:xfrm>
            <a:off x="2739494" y="5125670"/>
            <a:ext cx="5993776" cy="240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B2BD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2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Will remain the main space application market in the years to come</a:t>
            </a:r>
            <a:endParaRPr lang="en-GB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79435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 idx="4294967295"/>
          </p:nvPr>
        </p:nvSpPr>
        <p:spPr>
          <a:xfrm>
            <a:off x="531247" y="181571"/>
            <a:ext cx="640861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3200" b="1" dirty="0">
                <a:solidFill>
                  <a:schemeClr val="bg1"/>
                </a:solidFill>
                <a:latin typeface="Calibri"/>
                <a:sym typeface="Calibri"/>
              </a:rPr>
              <a:t>Navigation</a:t>
            </a:r>
            <a:endParaRPr lang="en-GB" sz="3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666F9A5-F022-4BFF-8667-83881E7C35DF}"/>
              </a:ext>
            </a:extLst>
          </p:cNvPr>
          <p:cNvSpPr txBox="1">
            <a:spLocks/>
          </p:cNvSpPr>
          <p:nvPr/>
        </p:nvSpPr>
        <p:spPr>
          <a:xfrm>
            <a:off x="531247" y="3569066"/>
            <a:ext cx="5086102" cy="892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B2BD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2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40"/>
              </a:spcBef>
              <a:buClr>
                <a:schemeClr val="dk1"/>
              </a:buClr>
              <a:buSzPts val="1700"/>
              <a:buNone/>
            </a:pPr>
            <a:endParaRPr lang="en-GB" sz="1700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34BAA23-18BC-4D0A-BDEC-AFD70998DBA3}"/>
              </a:ext>
            </a:extLst>
          </p:cNvPr>
          <p:cNvSpPr txBox="1">
            <a:spLocks/>
          </p:cNvSpPr>
          <p:nvPr/>
        </p:nvSpPr>
        <p:spPr>
          <a:xfrm>
            <a:off x="531247" y="1766343"/>
            <a:ext cx="4419600" cy="1299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B2BD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2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en-GB" altLang="en-US" sz="2000" b="1" dirty="0">
                <a:solidFill>
                  <a:srgbClr val="538CD5"/>
                </a:solidFill>
              </a:rPr>
              <a:t>Main evolutions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1700" dirty="0"/>
              <a:t>Government-owned constellations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User receivers are a commercial market (“Downstream” market)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Public-private partnership for Galileo failed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Offer of signals increased tremendously in recent years: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4 core constellations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+ regional systems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+ augmentation systems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Development of downstream applications</a:t>
            </a:r>
          </a:p>
        </p:txBody>
      </p:sp>
      <p:pic>
        <p:nvPicPr>
          <p:cNvPr id="5" name="Shape 179" descr="C:\Users\Brankin\Pictures\Picture10(small).jpg">
            <a:extLst>
              <a:ext uri="{FF2B5EF4-FFF2-40B4-BE49-F238E27FC236}">
                <a16:creationId xmlns:a16="http://schemas.microsoft.com/office/drawing/2014/main" id="{8429BEF8-861E-478D-8FA1-28611838AF87}"/>
              </a:ext>
            </a:extLst>
          </p:cNvPr>
          <p:cNvPicPr preferRelativeResize="0"/>
          <p:nvPr/>
        </p:nvPicPr>
        <p:blipFill rotWithShape="1">
          <a:blip r:embed="rId3"/>
          <a:srcRect l="12299" r="14113" b="2"/>
          <a:stretch/>
        </p:blipFill>
        <p:spPr>
          <a:xfrm>
            <a:off x="4950847" y="1125415"/>
            <a:ext cx="4193154" cy="5732585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82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 idx="4294967295"/>
          </p:nvPr>
        </p:nvSpPr>
        <p:spPr>
          <a:xfrm>
            <a:off x="380800" y="270637"/>
            <a:ext cx="642213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3200" b="1" dirty="0">
                <a:solidFill>
                  <a:schemeClr val="bg1"/>
                </a:solidFill>
                <a:latin typeface="Calibri"/>
                <a:sym typeface="Calibri"/>
              </a:rPr>
              <a:t> Earth Observation</a:t>
            </a:r>
            <a:endParaRPr sz="3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666F9A5-F022-4BFF-8667-83881E7C35DF}"/>
              </a:ext>
            </a:extLst>
          </p:cNvPr>
          <p:cNvSpPr txBox="1">
            <a:spLocks/>
          </p:cNvSpPr>
          <p:nvPr/>
        </p:nvSpPr>
        <p:spPr>
          <a:xfrm>
            <a:off x="531247" y="3569066"/>
            <a:ext cx="5086102" cy="892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B2BD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2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40"/>
              </a:spcBef>
              <a:buClr>
                <a:schemeClr val="dk1"/>
              </a:buClr>
              <a:buSzPts val="1700"/>
              <a:buNone/>
            </a:pPr>
            <a:endParaRPr lang="en-GB" sz="1700" dirty="0"/>
          </a:p>
        </p:txBody>
      </p:sp>
      <p:pic>
        <p:nvPicPr>
          <p:cNvPr id="13" name="Shape 187" descr="O:\UN-SPIDER\Presentations\2013_BBK\Photos\EOC_Erde (2).jpg">
            <a:extLst>
              <a:ext uri="{FF2B5EF4-FFF2-40B4-BE49-F238E27FC236}">
                <a16:creationId xmlns:a16="http://schemas.microsoft.com/office/drawing/2014/main" id="{E5F70F2C-7493-4103-937C-827392A2D2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859" t="6326" r="41436" b="28125"/>
          <a:stretch/>
        </p:blipFill>
        <p:spPr>
          <a:xfrm>
            <a:off x="5618163" y="2205038"/>
            <a:ext cx="3525837" cy="465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8A53991-F572-4C97-8C48-2B9341E3B5E2}"/>
              </a:ext>
            </a:extLst>
          </p:cNvPr>
          <p:cNvSpPr txBox="1">
            <a:spLocks/>
          </p:cNvSpPr>
          <p:nvPr/>
        </p:nvSpPr>
        <p:spPr>
          <a:xfrm>
            <a:off x="531247" y="1605500"/>
            <a:ext cx="6121238" cy="1619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B2BD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B2BD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B2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en-GB" altLang="en-US" sz="2000" b="1" dirty="0">
                <a:solidFill>
                  <a:srgbClr val="538CD5"/>
                </a:solidFill>
              </a:rPr>
              <a:t>Main evolutions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Historically institutional programmes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altLang="en-US" sz="1700" dirty="0"/>
              <a:t>2010’s: </a:t>
            </a:r>
            <a:r>
              <a:rPr lang="en-GB" sz="1700" dirty="0"/>
              <a:t>smaller satellites technology and lower cost of launchers – commercial projects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Growth in downstream market: move from providing just         data to value-added services (i.e. similar to telecom)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Massive capacity increase with more providers of                 services and price pressure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Terabytes of data per day, every day, that need to be            further processed - use of Artificial Intelligence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700" dirty="0"/>
              <a:t>Share of Earth Observation in space applications                           will rise in the years to come</a:t>
            </a:r>
          </a:p>
        </p:txBody>
      </p:sp>
    </p:spTree>
    <p:extLst>
      <p:ext uri="{BB962C8B-B14F-4D97-AF65-F5344CB8AC3E}">
        <p14:creationId xmlns:p14="http://schemas.microsoft.com/office/powerpoint/2010/main" val="249348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BA1F7-83AF-4F94-974A-35C28DC96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581" y="1615296"/>
            <a:ext cx="8067675" cy="512762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200" b="1" dirty="0">
                <a:solidFill>
                  <a:srgbClr val="538CD5"/>
                </a:solidFill>
                <a:latin typeface="Calibri"/>
                <a:ea typeface="+mj-ea"/>
                <a:cs typeface="+mj-cs"/>
              </a:rPr>
              <a:t>Thank you!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91AF3FE-2E54-492F-A223-44869D1B7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642" y="3765945"/>
            <a:ext cx="42849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Nathalie Ricard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Scientific Affairs Officer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Space Applications Section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United Nations Office for Outer Space Affairs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Vienna, Austria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nathalie.ricard@un.org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|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 www.unoosa.org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B7D6F-6FC5-4841-B2B9-A7DB17740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83" y="5335605"/>
            <a:ext cx="4194374" cy="11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2540"/>
      </p:ext>
    </p:extLst>
  </p:cSld>
  <p:clrMapOvr>
    <a:masterClrMapping/>
  </p:clrMapOvr>
</p:sld>
</file>

<file path=ppt/theme/theme1.xml><?xml version="1.0" encoding="utf-8"?>
<a:theme xmlns:a="http://schemas.openxmlformats.org/drawingml/2006/main" name="Frequently Use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244</Words>
  <Application>Microsoft Office PowerPoint</Application>
  <PresentationFormat>On-screen Show (4:3)</PresentationFormat>
  <Paragraphs>37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Frequently Used Slides</vt:lpstr>
      <vt:lpstr>PowerPoint Presentation</vt:lpstr>
      <vt:lpstr>Telecommunications</vt:lpstr>
      <vt:lpstr>Navigation</vt:lpstr>
      <vt:lpstr> Earth Observation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RICARD</dc:creator>
  <cp:lastModifiedBy>Nathalie RICARD</cp:lastModifiedBy>
  <cp:revision>18</cp:revision>
  <dcterms:created xsi:type="dcterms:W3CDTF">2020-06-14T19:08:37Z</dcterms:created>
  <dcterms:modified xsi:type="dcterms:W3CDTF">2020-06-14T21:29:29Z</dcterms:modified>
</cp:coreProperties>
</file>