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99" r:id="rId3"/>
    <p:sldId id="289" r:id="rId4"/>
    <p:sldId id="290" r:id="rId5"/>
    <p:sldId id="30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>
          <p15:clr>
            <a:srgbClr val="A4A3A4"/>
          </p15:clr>
        </p15:guide>
        <p15:guide id="2" pos="5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C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43" autoAdjust="0"/>
    <p:restoredTop sz="82205" autoAdjust="0"/>
  </p:normalViewPr>
  <p:slideViewPr>
    <p:cSldViewPr>
      <p:cViewPr varScale="1">
        <p:scale>
          <a:sx n="81" d="100"/>
          <a:sy n="81" d="100"/>
        </p:scale>
        <p:origin x="1788" y="90"/>
      </p:cViewPr>
      <p:guideLst>
        <p:guide orient="horz" pos="624"/>
        <p:guide pos="5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B66D8-D586-6B46-ABB6-773E4FC7525F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B353C-816D-A442-BDDB-FEC34ABCC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35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 the value of the goods and services produced by the nation’s economy </a:t>
            </a:r>
          </a:p>
          <a:p>
            <a:r>
              <a:rPr lang="en-US" dirty="0"/>
              <a:t>less the value of the goods and services used up in production.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01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167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539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30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209801"/>
            <a:ext cx="6400800" cy="685799"/>
          </a:xfrm>
        </p:spPr>
        <p:txBody>
          <a:bodyPr anchor="t"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457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65841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B2E3-3E40-5040-904C-5D9B1F512E40}" type="datetime1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36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230B-F642-8349-A125-BF1F59E38F31}" type="datetime1">
              <a:rPr lang="en-US" smtClean="0"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78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6096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57400"/>
            <a:ext cx="4040188" cy="4068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71600"/>
            <a:ext cx="4041775" cy="6096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57400"/>
            <a:ext cx="4041775" cy="4068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6EB9-9C7D-3A49-A17C-A84D39731E9F}" type="datetime1">
              <a:rPr lang="en-US" smtClean="0"/>
              <a:t>7/6/2020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94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AAD25-49FD-FA48-8544-F37D530E0C71}" type="datetime1">
              <a:rPr lang="en-US" smtClean="0"/>
              <a:t>7/6/2020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522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858000" cy="914400"/>
          </a:xfrm>
          <a:prstGeom prst="rect">
            <a:avLst/>
          </a:prstGeom>
        </p:spPr>
        <p:txBody>
          <a:bodyPr vert="horz" lIns="91440" tIns="45720" rIns="9144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96200" y="6613525"/>
            <a:ext cx="990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CA874-385D-7D40-8483-886A8DD3C4DA}" type="datetime1">
              <a:rPr lang="en-US" smtClean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55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340475"/>
            <a:ext cx="533400" cy="196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C37F8-DB9F-4D58-B490-F5ECA928C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05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230188" indent="-222250" algn="l" defTabSz="914400" rtl="0" eaLnBrk="1" latinLnBrk="0" hangingPunct="1">
        <a:spcBef>
          <a:spcPts val="300"/>
        </a:spcBef>
        <a:spcAft>
          <a:spcPts val="600"/>
        </a:spcAft>
        <a:buFont typeface="Arial" panose="020B0604020202020204" pitchFamily="34" charset="0"/>
        <a:buChar char="•"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87338" algn="l" defTabSz="914400" rtl="0" eaLnBrk="1" latinLnBrk="0" hangingPunct="1">
        <a:spcBef>
          <a:spcPts val="300"/>
        </a:spcBef>
        <a:spcAft>
          <a:spcPts val="600"/>
        </a:spcAft>
        <a:buFont typeface="Arial" panose="020B0604020202020204" pitchFamily="34" charset="0"/>
        <a:buChar char="–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3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300"/>
        </a:spcBef>
        <a:spcAft>
          <a:spcPts val="6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300"/>
        </a:spcBef>
        <a:spcAft>
          <a:spcPts val="60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ea.gov/data/special-topics/space-econom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tate.gov/remarks-at-the-space-enterprise-summit/" TargetMode="External"/><Relationship Id="rId3" Type="http://schemas.openxmlformats.org/officeDocument/2006/relationships/hyperlink" Target="https://www.space.commerce.gov/secretary-ross-remarks-from-world-economic-forum-2020/" TargetMode="External"/><Relationship Id="rId7" Type="http://schemas.openxmlformats.org/officeDocument/2006/relationships/hyperlink" Target="https://www.federalregister.gov/documents/2018/06/21/2018-13521/national-space-traffic-management-policy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ederalregister.gov/documents/2018/05/30/2018-11769/streamlining-regulations-on-commercial-use-of-space" TargetMode="External"/><Relationship Id="rId5" Type="http://schemas.openxmlformats.org/officeDocument/2006/relationships/hyperlink" Target="https://www.space.commerce.gov/osc-remarks-at-un-general-assembly/" TargetMode="External"/><Relationship Id="rId4" Type="http://schemas.openxmlformats.org/officeDocument/2006/relationships/hyperlink" Target="https://www.space.commerce.gov/remarks-from-u-s-italian-event-on-the-new-space-econom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965E9C4-B793-4ACC-90F0-AB13087472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4038601"/>
            <a:ext cx="7239000" cy="2819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9D9D0CF-2DBE-42DB-B6D3-3033C297CB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8562" y="3948290"/>
            <a:ext cx="1666875" cy="10572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697" y="2775858"/>
            <a:ext cx="7848600" cy="685799"/>
          </a:xfrm>
        </p:spPr>
        <p:txBody>
          <a:bodyPr>
            <a:noAutofit/>
          </a:bodyPr>
          <a:lstStyle/>
          <a:p>
            <a:r>
              <a:rPr lang="en-US" sz="4000" dirty="0"/>
              <a:t>Measuring the US Space Economy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626" y="5784156"/>
            <a:ext cx="7391400" cy="646331"/>
          </a:xfrm>
        </p:spPr>
        <p:txBody>
          <a:bodyPr>
            <a:noAutofit/>
          </a:bodyPr>
          <a:lstStyle/>
          <a:p>
            <a:pPr algn="l">
              <a:spcAft>
                <a:spcPts val="0"/>
              </a:spcAft>
            </a:pPr>
            <a:r>
              <a:rPr lang="en-US" dirty="0">
                <a:solidFill>
                  <a:schemeClr val="tx1"/>
                </a:solidFill>
              </a:rPr>
              <a:t>Tina Highfill, Research Economist</a:t>
            </a:r>
          </a:p>
          <a:p>
            <a:pPr algn="l">
              <a:spcAft>
                <a:spcPts val="300"/>
              </a:spcAft>
            </a:pPr>
            <a:r>
              <a:rPr lang="en-US" dirty="0">
                <a:solidFill>
                  <a:schemeClr val="tx1"/>
                </a:solidFill>
              </a:rPr>
              <a:t>Bureau of Economic Analysis </a:t>
            </a:r>
          </a:p>
          <a:p>
            <a:pPr algn="l">
              <a:spcAft>
                <a:spcPts val="300"/>
              </a:spcAft>
            </a:pPr>
            <a:r>
              <a:rPr lang="en-US" dirty="0">
                <a:solidFill>
                  <a:schemeClr val="tx1"/>
                </a:solidFill>
              </a:rPr>
              <a:t>US Department of Commerce</a:t>
            </a:r>
          </a:p>
          <a:p>
            <a:pPr algn="l">
              <a:spcAft>
                <a:spcPts val="300"/>
              </a:spcAft>
            </a:pPr>
            <a:r>
              <a:rPr lang="en-US" dirty="0">
                <a:solidFill>
                  <a:schemeClr val="tx1"/>
                </a:solidFill>
              </a:rPr>
              <a:t>July 6, 2020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53CA28-3195-498D-9EF5-5D5DEFB197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4275" y="5943600"/>
            <a:ext cx="1609725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D77DE96-5B7F-4251-B37D-A0B63B23255A}"/>
              </a:ext>
            </a:extLst>
          </p:cNvPr>
          <p:cNvSpPr txBox="1"/>
          <p:nvPr/>
        </p:nvSpPr>
        <p:spPr>
          <a:xfrm>
            <a:off x="204877" y="3824749"/>
            <a:ext cx="87342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United Nations Office for Outer Space Affairs</a:t>
            </a:r>
          </a:p>
          <a:p>
            <a:pPr algn="ctr"/>
            <a:r>
              <a:rPr lang="en-US" sz="2800" i="1" dirty="0"/>
              <a:t>Space Economy Webinar Series</a:t>
            </a:r>
          </a:p>
        </p:txBody>
      </p:sp>
    </p:spTree>
    <p:extLst>
      <p:ext uri="{BB962C8B-B14F-4D97-AF65-F5344CB8AC3E}">
        <p14:creationId xmlns:p14="http://schemas.microsoft.com/office/powerpoint/2010/main" val="3792284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 Satellite Accounts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53400" y="6340475"/>
            <a:ext cx="533400" cy="196850"/>
          </a:xfrm>
        </p:spPr>
        <p:txBody>
          <a:bodyPr/>
          <a:lstStyle/>
          <a:p>
            <a:fld id="{2F2C37F8-DB9F-4D58-B490-F5ECA928CAA2}" type="slidenum">
              <a:rPr lang="en-US" smtClean="0"/>
              <a:t>2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4518619"/>
          </a:xfrm>
        </p:spPr>
        <p:txBody>
          <a:bodyPr>
            <a:normAutofit/>
          </a:bodyPr>
          <a:lstStyle/>
          <a:p>
            <a:pPr marL="7938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7C8C1A5-68D9-40A6-92F1-1E8390F13743}"/>
              </a:ext>
            </a:extLst>
          </p:cNvPr>
          <p:cNvSpPr txBox="1">
            <a:spLocks/>
          </p:cNvSpPr>
          <p:nvPr/>
        </p:nvSpPr>
        <p:spPr>
          <a:xfrm>
            <a:off x="381000" y="1134094"/>
            <a:ext cx="8763000" cy="5691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0188" indent="-222250" algn="l" defTabSz="914400" rtl="0" eaLnBrk="1" latinLnBrk="0" hangingPunct="1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87338" algn="l" defTabSz="914400" rtl="0" eaLnBrk="1" latinLnBrk="0" hangingPunct="1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–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i="1" dirty="0"/>
              <a:t>System of National Accounts </a:t>
            </a:r>
            <a:r>
              <a:rPr lang="en-US" sz="2800" dirty="0"/>
              <a:t>(</a:t>
            </a:r>
            <a:r>
              <a:rPr lang="en-US" sz="2800" i="1" dirty="0"/>
              <a:t>SNA</a:t>
            </a:r>
            <a:r>
              <a:rPr lang="en-US" sz="2800" dirty="0"/>
              <a:t>) provides the international standards for compiling macro-economic statistics. In addition to the </a:t>
            </a:r>
            <a:r>
              <a:rPr lang="en-US" sz="2800" b="1" dirty="0"/>
              <a:t>core set of accounts</a:t>
            </a:r>
            <a:r>
              <a:rPr lang="en-US" sz="2800" dirty="0"/>
              <a:t>, the 2008 </a:t>
            </a:r>
            <a:r>
              <a:rPr lang="en-US" sz="2800" i="1" dirty="0"/>
              <a:t>SNA</a:t>
            </a:r>
            <a:r>
              <a:rPr lang="en-US" sz="2800" dirty="0"/>
              <a:t> introduced </a:t>
            </a:r>
            <a:r>
              <a:rPr lang="en-US" sz="2800" b="1" dirty="0"/>
              <a:t>satellite accounts</a:t>
            </a:r>
            <a:r>
              <a:rPr lang="en-US" sz="2800" dirty="0"/>
              <a:t>, which are linked to the central framework of national accounts. </a:t>
            </a:r>
          </a:p>
          <a:p>
            <a:endParaRPr lang="en-US" sz="2400" dirty="0"/>
          </a:p>
          <a:p>
            <a:r>
              <a:rPr lang="en-US" sz="2800" dirty="0"/>
              <a:t>BEA satellite account examples: Space Economy, Digital Economy, Outdoor Recreation, Oceans Economy</a:t>
            </a:r>
          </a:p>
          <a:p>
            <a:pPr lvl="1"/>
            <a:r>
              <a:rPr lang="en-US" sz="2400" dirty="0"/>
              <a:t>Challenge: identifying and quantifying relevant commodities across industries</a:t>
            </a:r>
          </a:p>
          <a:p>
            <a:pPr lvl="1"/>
            <a:r>
              <a:rPr lang="en-US" sz="2400" dirty="0"/>
              <a:t>BEA’s space economy website: </a:t>
            </a:r>
            <a:r>
              <a:rPr lang="en-US" sz="2400" dirty="0">
                <a:hlinkClick r:id="rId3"/>
              </a:rPr>
              <a:t>https://www.bea.gov/data/special-topics/space-economy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89214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858000" cy="914400"/>
          </a:xfrm>
        </p:spPr>
        <p:txBody>
          <a:bodyPr>
            <a:normAutofit/>
          </a:bodyPr>
          <a:lstStyle/>
          <a:p>
            <a:r>
              <a:rPr lang="en-US" dirty="0"/>
              <a:t>Space Economy Satellite Account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7/6/2020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3</a:t>
            </a:fld>
            <a:endParaRPr lang="en-US"/>
          </a:p>
        </p:txBody>
      </p:sp>
      <p:sp>
        <p:nvSpPr>
          <p:cNvPr id="22" name="Content Placeholder 6">
            <a:extLst>
              <a:ext uri="{FF2B5EF4-FFF2-40B4-BE49-F238E27FC236}">
                <a16:creationId xmlns:a16="http://schemas.microsoft.com/office/drawing/2014/main" id="{E9E395F8-9FCD-447C-A97B-3F706F264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100" y="1093025"/>
            <a:ext cx="8610600" cy="1561971"/>
          </a:xfrm>
        </p:spPr>
        <p:txBody>
          <a:bodyPr>
            <a:normAutofit/>
          </a:bodyPr>
          <a:lstStyle/>
          <a:p>
            <a:r>
              <a:rPr lang="en-US" sz="2000" b="1" dirty="0"/>
              <a:t>Step 1: </a:t>
            </a:r>
            <a:r>
              <a:rPr lang="en-US" sz="2000" dirty="0"/>
              <a:t>Identify relevant commodities (goods and services) within supply-use tables</a:t>
            </a:r>
          </a:p>
          <a:p>
            <a:endParaRPr lang="en-US" sz="2000" dirty="0"/>
          </a:p>
          <a:p>
            <a:endParaRPr lang="en-US" sz="24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28DDB3-57FA-4B16-A1E6-42B11243E8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736" y="3268696"/>
            <a:ext cx="8112960" cy="22083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84A246-D4D1-4098-97F1-B71052E8782C}"/>
              </a:ext>
            </a:extLst>
          </p:cNvPr>
          <p:cNvSpPr txBox="1"/>
          <p:nvPr/>
        </p:nvSpPr>
        <p:spPr>
          <a:xfrm>
            <a:off x="508723" y="5758029"/>
            <a:ext cx="8405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4C97"/>
                </a:solidFill>
              </a:rPr>
              <a:t>National Science Foundation data indicate 34% of private aerospace R&amp;D spending in 2012 was attributable to space activity (0.34 = 2,273 / 6,681)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0C9E89F-F0C8-48FA-97EC-AAE127618D88}"/>
              </a:ext>
            </a:extLst>
          </p:cNvPr>
          <p:cNvCxnSpPr>
            <a:cxnSpLocks/>
          </p:cNvCxnSpPr>
          <p:nvPr/>
        </p:nvCxnSpPr>
        <p:spPr>
          <a:xfrm flipV="1">
            <a:off x="7363691" y="5361817"/>
            <a:ext cx="908620" cy="41729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F14DA8DF-13D7-44D1-A433-27431181B6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320" y="1857388"/>
            <a:ext cx="8138160" cy="61525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B88CAA4-4640-46BE-ADDE-C070BFE4B393}"/>
              </a:ext>
            </a:extLst>
          </p:cNvPr>
          <p:cNvSpPr/>
          <p:nvPr/>
        </p:nvSpPr>
        <p:spPr>
          <a:xfrm>
            <a:off x="387100" y="2777418"/>
            <a:ext cx="83859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buFont typeface="Arial" panose="020B0604020202020204" pitchFamily="34" charset="0"/>
              <a:buChar char="•"/>
            </a:pPr>
            <a:r>
              <a:rPr lang="en-US" sz="2000" b="1" dirty="0"/>
              <a:t>Step 2: </a:t>
            </a:r>
            <a:r>
              <a:rPr lang="en-US" sz="2000" dirty="0"/>
              <a:t>Separate space and non-space economic activity within commodities</a:t>
            </a:r>
          </a:p>
        </p:txBody>
      </p:sp>
    </p:spTree>
    <p:extLst>
      <p:ext uri="{BB962C8B-B14F-4D97-AF65-F5344CB8AC3E}">
        <p14:creationId xmlns:p14="http://schemas.microsoft.com/office/powerpoint/2010/main" val="1625858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858000" cy="914400"/>
          </a:xfrm>
        </p:spPr>
        <p:txBody>
          <a:bodyPr>
            <a:normAutofit/>
          </a:bodyPr>
          <a:lstStyle/>
          <a:p>
            <a:r>
              <a:rPr lang="en-US" dirty="0"/>
              <a:t>Measuring the Space Economy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7/6/2020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4</a:t>
            </a:fld>
            <a:endParaRPr lang="en-US"/>
          </a:p>
        </p:txBody>
      </p:sp>
      <p:sp>
        <p:nvSpPr>
          <p:cNvPr id="22" name="Content Placeholder 6">
            <a:extLst>
              <a:ext uri="{FF2B5EF4-FFF2-40B4-BE49-F238E27FC236}">
                <a16:creationId xmlns:a16="http://schemas.microsoft.com/office/drawing/2014/main" id="{E9E395F8-9FCD-447C-A97B-3F706F264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89818"/>
            <a:ext cx="8534400" cy="5691982"/>
          </a:xfrm>
        </p:spPr>
        <p:txBody>
          <a:bodyPr>
            <a:normAutofit/>
          </a:bodyPr>
          <a:lstStyle/>
          <a:p>
            <a:r>
              <a:rPr lang="en-US" sz="2400" dirty="0"/>
              <a:t>Existing definitions of the “space economy” are not specific enough for national accounting purposes</a:t>
            </a:r>
          </a:p>
          <a:p>
            <a:pPr marL="7938" indent="0">
              <a:buNone/>
            </a:pPr>
            <a:endParaRPr lang="en-US" sz="1800" dirty="0"/>
          </a:p>
          <a:p>
            <a:r>
              <a:rPr lang="en-US" sz="2400" dirty="0"/>
              <a:t>BEA’s definition of space economy will incorporate stakeholder feedback. Currently, there is a wide range of opinions on certain commodities:</a:t>
            </a:r>
          </a:p>
          <a:p>
            <a:pPr lvl="1"/>
            <a:r>
              <a:rPr lang="en-US" sz="2000" dirty="0"/>
              <a:t>Exploitation of satellite data and imagery </a:t>
            </a:r>
          </a:p>
          <a:p>
            <a:pPr lvl="1"/>
            <a:r>
              <a:rPr lang="en-US" sz="2000" dirty="0"/>
              <a:t>Television broadcasting</a:t>
            </a:r>
          </a:p>
          <a:p>
            <a:pPr lvl="1"/>
            <a:r>
              <a:rPr lang="en-US" sz="2000" dirty="0"/>
              <a:t>Solar energy</a:t>
            </a:r>
          </a:p>
          <a:p>
            <a:pPr lvl="1"/>
            <a:r>
              <a:rPr lang="en-US" sz="2000" dirty="0"/>
              <a:t>Construction </a:t>
            </a:r>
          </a:p>
          <a:p>
            <a:pPr lvl="1"/>
            <a:r>
              <a:rPr lang="en-US" sz="2000" dirty="0"/>
              <a:t>Educational services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25019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858000" cy="914400"/>
          </a:xfrm>
        </p:spPr>
        <p:txBody>
          <a:bodyPr>
            <a:normAutofit/>
          </a:bodyPr>
          <a:lstStyle/>
          <a:p>
            <a:r>
              <a:rPr lang="en-US" dirty="0"/>
              <a:t>Information about US Space Policy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7/6/2020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5</a:t>
            </a:fld>
            <a:endParaRPr lang="en-US"/>
          </a:p>
        </p:txBody>
      </p:sp>
      <p:sp>
        <p:nvSpPr>
          <p:cNvPr id="22" name="Content Placeholder 6">
            <a:extLst>
              <a:ext uri="{FF2B5EF4-FFF2-40B4-BE49-F238E27FC236}">
                <a16:creationId xmlns:a16="http://schemas.microsoft.com/office/drawing/2014/main" id="{E9E395F8-9FCD-447C-A97B-3F706F264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89818"/>
            <a:ext cx="8458200" cy="5691982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Although BEA is non-political and is not involved in policymaking, many US federal agencies are actively involved in shaping US space policy. These links provide more information.</a:t>
            </a:r>
          </a:p>
          <a:p>
            <a:pPr marL="457200" lvl="1" indent="-171450">
              <a:buSzPct val="50000"/>
              <a:buFont typeface="Wingdings" panose="05000000000000000000" pitchFamily="2" charset="2"/>
              <a:buChar char="§"/>
            </a:pPr>
            <a:r>
              <a:rPr lang="en-US" sz="2400" u="sng" dirty="0">
                <a:hlinkClick r:id="rId3" tooltip="https://www.space.commerce.gov/secretary-ross-remarks-from-world-economic-forum-2020/"/>
              </a:rPr>
              <a:t>US Department of Commerce: Secretary Ross Remarks from World Economic Forum 2020</a:t>
            </a:r>
            <a:endParaRPr lang="en-US" sz="2400" dirty="0"/>
          </a:p>
          <a:p>
            <a:pPr marL="457200" lvl="1" indent="-171450">
              <a:buSzPct val="50000"/>
              <a:buFont typeface="Wingdings" panose="05000000000000000000" pitchFamily="2" charset="2"/>
              <a:buChar char="§"/>
            </a:pPr>
            <a:r>
              <a:rPr lang="en-US" sz="2400" u="sng" dirty="0">
                <a:hlinkClick r:id="rId4" tooltip="https://www.space.commerce.gov/remarks-from-u-s-italian-event-on-the-new-space-economy/"/>
              </a:rPr>
              <a:t>US Office of Space Commerce: Remarks from US-Italian Event on the New Space Economy</a:t>
            </a:r>
            <a:endParaRPr lang="en-US" sz="2400" dirty="0"/>
          </a:p>
          <a:p>
            <a:pPr marL="457200" lvl="1" indent="-171450">
              <a:buSzPct val="50000"/>
              <a:buFont typeface="Wingdings" panose="05000000000000000000" pitchFamily="2" charset="2"/>
              <a:buChar char="§"/>
            </a:pPr>
            <a:r>
              <a:rPr lang="en-US" sz="2400" u="sng" dirty="0">
                <a:hlinkClick r:id="rId5" tooltip="https://www.space.commerce.gov/osc-remarks-at-un-general-assembly/"/>
              </a:rPr>
              <a:t>US Office of Space Commerce: Remarks at UN General Assembly</a:t>
            </a:r>
            <a:endParaRPr lang="en-US" sz="2400" u="sng" dirty="0"/>
          </a:p>
          <a:p>
            <a:pPr marL="457200" lvl="1" indent="-171450">
              <a:buSzPct val="50000"/>
              <a:buFont typeface="Wingdings" panose="05000000000000000000" pitchFamily="2" charset="2"/>
              <a:buChar char="§"/>
            </a:pPr>
            <a:r>
              <a:rPr lang="en-US" sz="2400" dirty="0">
                <a:hlinkClick r:id="rId6"/>
              </a:rPr>
              <a:t>US Space Policy Directive-2: Streamlining Regulations on the Commercial Use of Outer Space</a:t>
            </a:r>
            <a:endParaRPr lang="en-US" sz="2400" dirty="0"/>
          </a:p>
          <a:p>
            <a:pPr marL="457200" lvl="1" indent="-171450">
              <a:buSzPct val="50000"/>
              <a:buFont typeface="Wingdings" panose="05000000000000000000" pitchFamily="2" charset="2"/>
              <a:buChar char="§"/>
            </a:pPr>
            <a:r>
              <a:rPr lang="en-US" sz="2400" dirty="0">
                <a:hlinkClick r:id="rId7"/>
              </a:rPr>
              <a:t>US Space Policy Directive-3: National Space Traffic Management Policy</a:t>
            </a:r>
            <a:endParaRPr lang="en-US" sz="2400" dirty="0"/>
          </a:p>
          <a:p>
            <a:pPr marL="457200" lvl="1" indent="-171450">
              <a:buSzPct val="50000"/>
              <a:buFont typeface="Wingdings" panose="05000000000000000000" pitchFamily="2" charset="2"/>
              <a:buChar char="§"/>
            </a:pPr>
            <a:r>
              <a:rPr lang="en-US" sz="2400" dirty="0">
                <a:hlinkClick r:id="rId8"/>
              </a:rPr>
              <a:t>US State Department: Remarks at the Space Enterprise Summit by Undersecretary of State Andrea Thompson</a:t>
            </a:r>
            <a:endParaRPr lang="en-US" sz="2400" dirty="0"/>
          </a:p>
          <a:p>
            <a:pPr marL="403225" lvl="1">
              <a:buFont typeface="Wingdings" panose="05000000000000000000" pitchFamily="2" charset="2"/>
              <a:buChar char="ü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78502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EA-Colors-2016 1">
      <a:dk1>
        <a:srgbClr val="000000"/>
      </a:dk1>
      <a:lt1>
        <a:srgbClr val="FFFFFF"/>
      </a:lt1>
      <a:dk2>
        <a:srgbClr val="004C97"/>
      </a:dk2>
      <a:lt2>
        <a:srgbClr val="FFE9C3"/>
      </a:lt2>
      <a:accent1>
        <a:srgbClr val="004C97"/>
      </a:accent1>
      <a:accent2>
        <a:srgbClr val="0097A9"/>
      </a:accent2>
      <a:accent3>
        <a:srgbClr val="2DCCD3"/>
      </a:accent3>
      <a:accent4>
        <a:srgbClr val="D86018"/>
      </a:accent4>
      <a:accent5>
        <a:srgbClr val="F2A900"/>
      </a:accent5>
      <a:accent6>
        <a:srgbClr val="9EA2A2"/>
      </a:accent6>
      <a:hlink>
        <a:srgbClr val="6CACE4"/>
      </a:hlink>
      <a:folHlink>
        <a:srgbClr val="B52555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DBF52633-3455-B44F-8B2F-B841AE4E5D5D}" vid="{D50747F6-7093-5144-936F-CB3C0D1AC7B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Highfill JASON briefing_June 17 2020</Template>
  <TotalTime>4519</TotalTime>
  <Words>386</Words>
  <Application>Microsoft Office PowerPoint</Application>
  <PresentationFormat>On-screen Show (4:3)</PresentationFormat>
  <Paragraphs>50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Measuring the US Space Economy </vt:lpstr>
      <vt:lpstr>Economic Satellite Accounts</vt:lpstr>
      <vt:lpstr>Space Economy Satellite Account</vt:lpstr>
      <vt:lpstr>Measuring the Space Economy</vt:lpstr>
      <vt:lpstr>Information about US Space Policy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Microdata to Estimate Economic Statistics for Small Businesses: JASON Briefing</dc:title>
  <dc:creator>Highfill, Tina</dc:creator>
  <cp:lastModifiedBy>Highfill, Tina</cp:lastModifiedBy>
  <cp:revision>236</cp:revision>
  <dcterms:created xsi:type="dcterms:W3CDTF">2020-05-19T14:13:45Z</dcterms:created>
  <dcterms:modified xsi:type="dcterms:W3CDTF">2020-07-06T12:15:13Z</dcterms:modified>
</cp:coreProperties>
</file>