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57" r:id="rId6"/>
    <p:sldId id="261" r:id="rId7"/>
    <p:sldId id="258" r:id="rId8"/>
    <p:sldId id="268" r:id="rId9"/>
    <p:sldId id="259" r:id="rId10"/>
    <p:sldId id="260" r:id="rId11"/>
    <p:sldId id="262" r:id="rId12"/>
    <p:sldId id="269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D91"/>
    <a:srgbClr val="61B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6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663E-07FF-47F8-8204-1DD65DAE5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0B91E-9585-4E0C-B218-BBC3228DC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1BD36-0A5C-4AFB-9015-D040900F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F501D-C913-4388-8B69-B3FC29B7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72676-62E2-490F-9927-8D3FEEC2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FBE4-F777-471C-9AE7-D0B614E9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0E99D-2E1D-4923-8C19-A4F826D56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CD30-BDE2-406B-9FB4-F59C18E4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0051-5EE5-40B6-BF70-B156FEDB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5D1A7-985D-47E4-892A-6AAA6207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B0FAA-8F28-4145-A4F8-FDDCAE6B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DC9D6-0810-46F1-9A16-6E561D1F2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7B9D-6EB6-4366-9BB7-A33F33DB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1E53-2F25-47AC-B9C2-BC4BA434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7E86E-FB1F-4A68-9ED0-04BCAFD0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1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C83F-C2D9-4AD1-B312-A2887CC5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59C8-7760-4183-BB84-68E72E1A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BEDD-DB89-4710-96DD-ED03F59A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6435A-EB0B-471B-9404-CCF58D52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4C09-92FE-4B18-B9F5-D495DC5E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3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589F-4ADF-4241-9CD7-E78B6355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825E8-CC77-46B7-ACDB-63C7E8141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8C38-F549-401F-B9BB-5410DB03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1F82-146E-414D-BBAE-53DD8344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5CC6-FB5B-4AEF-9DE9-E5E5110F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3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B303-D8C9-4808-AC6F-F0E339A0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7BF05-00DC-4AD7-9D41-2F11A7F44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15DF7-3645-4D45-B43D-244BFF17C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ECCDE-989A-4FEF-A049-840CEC26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FC32D-2320-458E-89CD-619D48D2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1A4F7-55DE-4164-982A-36F33B23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8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62F9-2160-4871-825E-77BB4E76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6E4F1-6D1B-4315-B67D-C28AEA10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36FB1-FA67-4E49-B19F-2C598FB1C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CE6D7-810A-466A-93DD-9B86BABD2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3C445-A433-49DF-9C43-DBDE1F7D0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2D609-5538-47D8-B7B6-BBDC6B54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727B5-BDF1-46A3-9E3C-09B0C8B5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75C62-891A-4B11-A2FF-F9E13246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3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998B-C0ED-4643-A955-5D45DB27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4FA9F-42E4-4BAB-BFD9-13B0681E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973F8-EA3B-4E9C-BA31-7195CB83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1D33F-43B2-46CB-A370-4AA0EE8D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DB414-30BB-4BB2-9D4E-4C3BB575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25922-3FA8-484C-AF52-275DAE28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24D2A-A1A9-4329-AE08-98432F39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6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ED5F-59BA-446A-94AE-5F083CD9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C519C-F3FE-4635-962C-658DEBDB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4F1FF-6E5F-4471-B893-7E6EA4620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904FE-CF78-4D27-B8C1-5F568F78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FC10F-2255-4B39-BBEB-021CE341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F56EF-30BB-4525-85EE-3752B280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2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880D-6F1E-4328-9EE2-C65C34A4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F2220-D9A1-43FF-96F6-BE78FACC0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E97AD-CCAE-4716-94F8-F20FAE920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3E4BD-A6E6-48BD-AD19-2D51D430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0F88A-4709-43FB-BB3E-EB5572C6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D9DF0-1F62-4E8B-A6FC-1E7064B9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9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2C413-E571-436A-ABBF-D6104795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E2471-03E1-4D22-BC24-DDDF7097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EB4B-375A-4348-BA28-A4C9FA02D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6A30-D707-4548-A1FE-FAAC26130A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A4BC-DCB6-4C21-903A-3C629EBC4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076A9-16B5-4C4C-8C4C-5826EAB99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A71C-6320-4834-A2D8-425753454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7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F435340-2710-4DA3-A987-6389372579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3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7142CD-C871-441B-BED0-666BECF78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17507"/>
              </p:ext>
            </p:extLst>
          </p:nvPr>
        </p:nvGraphicFramePr>
        <p:xfrm>
          <a:off x="326571" y="1226210"/>
          <a:ext cx="11538857" cy="500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435">
                  <a:extLst>
                    <a:ext uri="{9D8B030D-6E8A-4147-A177-3AD203B41FA5}">
                      <a16:colId xmlns:a16="http://schemas.microsoft.com/office/drawing/2014/main" val="1775307525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2923275231"/>
                    </a:ext>
                  </a:extLst>
                </a:gridCol>
                <a:gridCol w="2159725">
                  <a:extLst>
                    <a:ext uri="{9D8B030D-6E8A-4147-A177-3AD203B41FA5}">
                      <a16:colId xmlns:a16="http://schemas.microsoft.com/office/drawing/2014/main" val="2138562981"/>
                    </a:ext>
                  </a:extLst>
                </a:gridCol>
                <a:gridCol w="4336868">
                  <a:extLst>
                    <a:ext uri="{9D8B030D-6E8A-4147-A177-3AD203B41FA5}">
                      <a16:colId xmlns:a16="http://schemas.microsoft.com/office/drawing/2014/main" val="1599703809"/>
                    </a:ext>
                  </a:extLst>
                </a:gridCol>
              </a:tblGrid>
              <a:tr h="65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13:00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3: AGRICULTURE AND FORESTRY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40926"/>
                  </a:ext>
                </a:extLst>
              </a:tr>
              <a:tr h="6000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Chair</a:t>
                      </a:r>
                      <a:endParaRPr lang="en-GB" sz="1600" b="1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Shirishkumar Ravan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United Nations Office for Outer Space Affairs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13236"/>
                  </a:ext>
                </a:extLst>
              </a:tr>
              <a:tr h="58309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Chat Moderator</a:t>
                      </a:r>
                      <a:endParaRPr lang="en-GB" sz="1600" b="1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Otto Koudelka</a:t>
                      </a:r>
                      <a:endParaRPr lang="en-GB" sz="1600" kern="12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Technical University of Graz, Austria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337320"/>
                  </a:ext>
                </a:extLst>
              </a:tr>
              <a:tr h="8037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Earth Observation for agriculture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Clement </a:t>
                      </a: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Atzberger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BOKU, Austria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471854"/>
                  </a:ext>
                </a:extLst>
              </a:tr>
              <a:tr h="91788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Converging space technology and local community to combat desertification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Kavya </a:t>
                      </a: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Kamepalli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International Institute of Aerospace Engineering and Management, Jain University, India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069854"/>
                  </a:ext>
                </a:extLst>
              </a:tr>
              <a:tr h="75699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Farm sustainability tool for nutrients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Luigi </a:t>
                      </a:r>
                      <a:r>
                        <a:rPr lang="en-US" sz="1600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Scatteia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PwC, France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18927"/>
                  </a:ext>
                </a:extLst>
              </a:tr>
              <a:tr h="684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Monitoring of forest health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Matthias Schardt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Joanneum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Research, Austria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50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74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0D1C0-BF4C-4DDB-AF0B-6A7879799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00601"/>
              </p:ext>
            </p:extLst>
          </p:nvPr>
        </p:nvGraphicFramePr>
        <p:xfrm>
          <a:off x="278106" y="1216551"/>
          <a:ext cx="11635788" cy="5002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996">
                  <a:extLst>
                    <a:ext uri="{9D8B030D-6E8A-4147-A177-3AD203B41FA5}">
                      <a16:colId xmlns:a16="http://schemas.microsoft.com/office/drawing/2014/main" val="1389275996"/>
                    </a:ext>
                  </a:extLst>
                </a:gridCol>
                <a:gridCol w="2529311">
                  <a:extLst>
                    <a:ext uri="{9D8B030D-6E8A-4147-A177-3AD203B41FA5}">
                      <a16:colId xmlns:a16="http://schemas.microsoft.com/office/drawing/2014/main" val="474096372"/>
                    </a:ext>
                  </a:extLst>
                </a:gridCol>
                <a:gridCol w="1862422">
                  <a:extLst>
                    <a:ext uri="{9D8B030D-6E8A-4147-A177-3AD203B41FA5}">
                      <a16:colId xmlns:a16="http://schemas.microsoft.com/office/drawing/2014/main" val="401471835"/>
                    </a:ext>
                  </a:extLst>
                </a:gridCol>
                <a:gridCol w="5031059">
                  <a:extLst>
                    <a:ext uri="{9D8B030D-6E8A-4147-A177-3AD203B41FA5}">
                      <a16:colId xmlns:a16="http://schemas.microsoft.com/office/drawing/2014/main" val="589046979"/>
                    </a:ext>
                  </a:extLst>
                </a:gridCol>
              </a:tblGrid>
              <a:tr h="604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14:40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4: URBAN PLANNING AND DISASTER MANAGEMENT</a:t>
                      </a:r>
                      <a:endParaRPr lang="en-GB" sz="1600" dirty="0"/>
                    </a:p>
                  </a:txBody>
                  <a:tcPr marL="58335" marR="5833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96810"/>
                  </a:ext>
                </a:extLst>
              </a:tr>
              <a:tr h="5341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Chair</a:t>
                      </a:r>
                      <a:endParaRPr lang="en-GB" sz="1600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Coen Bussink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 - United Nations Platform for Space-based Information for </a:t>
                      </a:r>
                      <a:r>
                        <a:rPr lang="en-US" sz="1600" u="none" strike="noStrike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Disaster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management and </a:t>
                      </a:r>
                      <a:r>
                        <a:rPr lang="en-US" sz="1600" u="none" strike="noStrike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Emergency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r>
                        <a:rPr lang="en-US" sz="1600" u="none" strike="noStrike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Response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283810"/>
                  </a:ext>
                </a:extLst>
              </a:tr>
              <a:tr h="59211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Chat Moderator</a:t>
                      </a:r>
                      <a:endParaRPr lang="en-GB" sz="1600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Luc St Pierre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050345"/>
                  </a:ext>
                </a:extLst>
              </a:tr>
              <a:tr h="7421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Disaster risk management 2.0: why linking new data sources makes a difference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Markus </a:t>
                      </a: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Enenkel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Perigee, Austria / Harvard Humanitarian Initiative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24126"/>
                  </a:ext>
                </a:extLst>
              </a:tr>
              <a:tr h="7992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Assessment of coastal erosion vulnerability using integrated remote sensing and GIS methods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Komali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Kantamaneni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Solent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University, UK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172182"/>
                  </a:ext>
                </a:extLst>
              </a:tr>
              <a:tr h="6982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Sentinel-1 for fully-automatic monitoring of floods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Bernhard Bauer-Marschallinger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Vienna University of Technology (TU Wien)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Austria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32202"/>
                  </a:ext>
                </a:extLst>
              </a:tr>
              <a:tr h="7992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Satellite data for flood prevention in São Paulo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Francisco Campos da Costa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Catholic University of Santos, Brazil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58335" marR="58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1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76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F43959-4DBC-448F-A9FD-0AFC08960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06158"/>
              </p:ext>
            </p:extLst>
          </p:nvPr>
        </p:nvGraphicFramePr>
        <p:xfrm>
          <a:off x="333374" y="1419498"/>
          <a:ext cx="11525252" cy="262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673">
                  <a:extLst>
                    <a:ext uri="{9D8B030D-6E8A-4147-A177-3AD203B41FA5}">
                      <a16:colId xmlns:a16="http://schemas.microsoft.com/office/drawing/2014/main" val="4093341651"/>
                    </a:ext>
                  </a:extLst>
                </a:gridCol>
                <a:gridCol w="9829579">
                  <a:extLst>
                    <a:ext uri="{9D8B030D-6E8A-4147-A177-3AD203B41FA5}">
                      <a16:colId xmlns:a16="http://schemas.microsoft.com/office/drawing/2014/main" val="701166029"/>
                    </a:ext>
                  </a:extLst>
                </a:gridCol>
              </a:tblGrid>
              <a:tr h="4242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THURSDAY, 3 SEPTEMBER 2020</a:t>
                      </a:r>
                    </a:p>
                  </a:txBody>
                  <a:tcPr marL="16839" marR="1683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32568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10:00 CEST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Welcome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98039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Keynote presentation: 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Space &amp; International cooperation as critical tools for a better future 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(Simonetta di Pippo, United Nations Office for Outer Space Affairs)</a:t>
                      </a:r>
                      <a:endParaRPr lang="en-GB" sz="1600" b="1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574299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10:35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 2: International cooperation and best practices for Climate Action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79364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11:45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Conclusion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93949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12:00 CEST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Close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5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94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CBFDE3-A20C-498C-96D7-122FB837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48334"/>
              </p:ext>
            </p:extLst>
          </p:nvPr>
        </p:nvGraphicFramePr>
        <p:xfrm>
          <a:off x="333469" y="1231009"/>
          <a:ext cx="11525062" cy="4879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724">
                  <a:extLst>
                    <a:ext uri="{9D8B030D-6E8A-4147-A177-3AD203B41FA5}">
                      <a16:colId xmlns:a16="http://schemas.microsoft.com/office/drawing/2014/main" val="2526644671"/>
                    </a:ext>
                  </a:extLst>
                </a:gridCol>
                <a:gridCol w="4227969">
                  <a:extLst>
                    <a:ext uri="{9D8B030D-6E8A-4147-A177-3AD203B41FA5}">
                      <a16:colId xmlns:a16="http://schemas.microsoft.com/office/drawing/2014/main" val="890537269"/>
                    </a:ext>
                  </a:extLst>
                </a:gridCol>
                <a:gridCol w="5142369">
                  <a:extLst>
                    <a:ext uri="{9D8B030D-6E8A-4147-A177-3AD203B41FA5}">
                      <a16:colId xmlns:a16="http://schemas.microsoft.com/office/drawing/2014/main" val="131619074"/>
                    </a:ext>
                  </a:extLst>
                </a:gridCol>
              </a:tblGrid>
              <a:tr h="655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10:35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 2: INTERNATIONAL COOPERATION AND BEST PRACTICES FOR CLIMATE ACTION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16592"/>
                  </a:ext>
                </a:extLst>
              </a:tr>
              <a:tr h="655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Chair</a:t>
                      </a:r>
                      <a:endParaRPr lang="en-GB" sz="1600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Markus Woltran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74480"/>
                  </a:ext>
                </a:extLst>
              </a:tr>
              <a:tr h="655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Chat moderators</a:t>
                      </a:r>
                      <a:endParaRPr lang="en-GB" sz="1600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Irmgard Marboe and Cordula Steinkogler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University of Vienna, Austria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28749"/>
                  </a:ext>
                </a:extLst>
              </a:tr>
              <a:tr h="51241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Panelists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Christoph Aubrecht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World Bank / European Space Agency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56384"/>
                  </a:ext>
                </a:extLst>
              </a:tr>
              <a:tr h="6557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Frederic Bretar 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French Space Agency (CNES)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82306"/>
                  </a:ext>
                </a:extLst>
              </a:tr>
              <a:tr h="6557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Emmanuel </a:t>
                      </a:r>
                      <a:r>
                        <a:rPr lang="en-US" sz="1600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Pajot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European Association of Remote Sensing Companies (EARSC)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76334"/>
                  </a:ext>
                </a:extLst>
              </a:tr>
              <a:tr h="4328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Eri Nakajima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Ministry of the Environment, Japan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466665"/>
                  </a:ext>
                </a:extLst>
              </a:tr>
              <a:tr h="6557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Lori Garver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Earthrise, USA 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60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32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E7D14A-7113-4F8E-9BEF-9EEE5E342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58473"/>
              </p:ext>
            </p:extLst>
          </p:nvPr>
        </p:nvGraphicFramePr>
        <p:xfrm>
          <a:off x="330926" y="1410787"/>
          <a:ext cx="11530148" cy="5293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0148">
                  <a:extLst>
                    <a:ext uri="{9D8B030D-6E8A-4147-A177-3AD203B41FA5}">
                      <a16:colId xmlns:a16="http://schemas.microsoft.com/office/drawing/2014/main" val="539857255"/>
                    </a:ext>
                  </a:extLst>
                </a:gridCol>
              </a:tblGrid>
              <a:tr h="616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CONCLUSIONS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936638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Nathalie Ricard and Luc St Pierre (United Nations Office for Outer Space Affairs);</a:t>
                      </a:r>
                      <a:endParaRPr lang="en-GB" sz="1600" b="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Otto Koudelka (Technical University Graz) and </a:t>
                      </a:r>
                      <a:r>
                        <a:rPr lang="en-GB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Irmgard Marboe (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University of Vienna)</a:t>
                      </a:r>
                      <a:endParaRPr lang="en-GB" sz="1600" b="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624947"/>
                  </a:ext>
                </a:extLst>
              </a:tr>
              <a:tr h="4164552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0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308 attendees </a:t>
                      </a:r>
                      <a:r>
                        <a:rPr lang="en-GB" sz="20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GB" sz="20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77 countries </a:t>
                      </a:r>
                      <a:r>
                        <a:rPr lang="en-GB" sz="20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attended this online event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Thank you to all Speakers and to all who asked questions!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All presentations are available for download on UNOOSA webpage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https://www.unoosa.org/oosa/en/ourwork/psa/schedule/2020/2020Graz.html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The event’s report will be available on UNOOSA webpage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4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4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4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88987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2B8F34E-3F08-4BB1-AD85-F776642D3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49" y="4353170"/>
            <a:ext cx="1704975" cy="17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60B010-30B5-42D9-8EAF-E81814166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81892"/>
              </p:ext>
            </p:extLst>
          </p:nvPr>
        </p:nvGraphicFramePr>
        <p:xfrm>
          <a:off x="330926" y="1410787"/>
          <a:ext cx="11530148" cy="4517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0148">
                  <a:extLst>
                    <a:ext uri="{9D8B030D-6E8A-4147-A177-3AD203B41FA5}">
                      <a16:colId xmlns:a16="http://schemas.microsoft.com/office/drawing/2014/main" val="539857255"/>
                    </a:ext>
                  </a:extLst>
                </a:gridCol>
              </a:tblGrid>
              <a:tr h="49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HOUSERULES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936638"/>
                  </a:ext>
                </a:extLst>
              </a:tr>
              <a:tr h="402255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All presentations are already available for download on UNOOSA webpage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https://www.unoosa.org/oosa/en/ourwork/psa/schedule/2020/2020Graz.html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4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Please ask questions through the chat anytime: our Moderators will gather and forward questions to the Chairs and Speakers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400" b="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The WebEx link you received is valid for the 3 days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88987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D0F195C-AB3E-4C44-9116-1B1ED73AE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49" y="4353170"/>
            <a:ext cx="1704975" cy="17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9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0581DA-DD35-49CC-AD51-191108A65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81943"/>
              </p:ext>
            </p:extLst>
          </p:nvPr>
        </p:nvGraphicFramePr>
        <p:xfrm>
          <a:off x="314325" y="1400174"/>
          <a:ext cx="11544300" cy="4676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455">
                  <a:extLst>
                    <a:ext uri="{9D8B030D-6E8A-4147-A177-3AD203B41FA5}">
                      <a16:colId xmlns:a16="http://schemas.microsoft.com/office/drawing/2014/main" val="369079099"/>
                    </a:ext>
                  </a:extLst>
                </a:gridCol>
                <a:gridCol w="3303615">
                  <a:extLst>
                    <a:ext uri="{9D8B030D-6E8A-4147-A177-3AD203B41FA5}">
                      <a16:colId xmlns:a16="http://schemas.microsoft.com/office/drawing/2014/main" val="38647977"/>
                    </a:ext>
                  </a:extLst>
                </a:gridCol>
                <a:gridCol w="3303615">
                  <a:extLst>
                    <a:ext uri="{9D8B030D-6E8A-4147-A177-3AD203B41FA5}">
                      <a16:colId xmlns:a16="http://schemas.microsoft.com/office/drawing/2014/main" val="320020864"/>
                    </a:ext>
                  </a:extLst>
                </a:gridCol>
                <a:gridCol w="3303615">
                  <a:extLst>
                    <a:ext uri="{9D8B030D-6E8A-4147-A177-3AD203B41FA5}">
                      <a16:colId xmlns:a16="http://schemas.microsoft.com/office/drawing/2014/main" val="2114289749"/>
                    </a:ext>
                  </a:extLst>
                </a:gridCol>
              </a:tblGrid>
              <a:tr h="548656">
                <a:tc gridSpan="4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PROGRAMME AT A GLANCE</a:t>
                      </a:r>
                    </a:p>
                  </a:txBody>
                  <a:tcPr marL="73025" marR="730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33617"/>
                  </a:ext>
                </a:extLst>
              </a:tr>
              <a:tr h="382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 September 2020</a:t>
                      </a: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2 September 2020</a:t>
                      </a: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 September 2020</a:t>
                      </a: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78843"/>
                  </a:ext>
                </a:extLst>
              </a:tr>
              <a:tr h="171656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Morning</a:t>
                      </a: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Introduction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Welcome ceremony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Keynote presentation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1: Climate Action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2: Energy and natural resources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 pitch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Keynote presentation</a:t>
                      </a: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Keynote presentation</a:t>
                      </a: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 2: International cooperation and best practices for Climate Action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Conclusion</a:t>
                      </a: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73128"/>
                  </a:ext>
                </a:extLst>
              </a:tr>
              <a:tr h="3132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Break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Break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251555"/>
                  </a:ext>
                </a:extLst>
              </a:tr>
              <a:tr h="171551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Afternoon</a:t>
                      </a: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 pitch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 1: General principles of international environmental law and space activities  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 pitch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3: Agriculture</a:t>
                      </a: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and forestry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 pitch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 4: Urban planning and disaster management</a:t>
                      </a: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0226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30E0487-D98D-4595-9445-1E3E52D8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49" y="4353170"/>
            <a:ext cx="1704975" cy="17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8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F43959-4DBC-448F-A9FD-0AFC0896087F}"/>
              </a:ext>
            </a:extLst>
          </p:cNvPr>
          <p:cNvGraphicFramePr>
            <a:graphicFrameLocks noGrp="1"/>
          </p:cNvGraphicFramePr>
          <p:nvPr/>
        </p:nvGraphicFramePr>
        <p:xfrm>
          <a:off x="333374" y="1207463"/>
          <a:ext cx="11525252" cy="4832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673">
                  <a:extLst>
                    <a:ext uri="{9D8B030D-6E8A-4147-A177-3AD203B41FA5}">
                      <a16:colId xmlns:a16="http://schemas.microsoft.com/office/drawing/2014/main" val="4093341651"/>
                    </a:ext>
                  </a:extLst>
                </a:gridCol>
                <a:gridCol w="9829579">
                  <a:extLst>
                    <a:ext uri="{9D8B030D-6E8A-4147-A177-3AD203B41FA5}">
                      <a16:colId xmlns:a16="http://schemas.microsoft.com/office/drawing/2014/main" val="701166029"/>
                    </a:ext>
                  </a:extLst>
                </a:gridCol>
              </a:tblGrid>
              <a:tr h="4242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TUESDAY, 1 SEPTEMBER 2020</a:t>
                      </a:r>
                    </a:p>
                  </a:txBody>
                  <a:tcPr marL="16839" marR="1683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32568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10:00 CEST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Introduction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98039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Welcome ceremony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574299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10:45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Keynote presentation: 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Three decades of Earth observation for climate monitoring - what has been achieved, what challenges are next? 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(Josef </a:t>
                      </a:r>
                      <a:r>
                        <a:rPr lang="en-US" sz="1600" b="1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Aschbacher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European Space Agency)</a:t>
                      </a:r>
                      <a:endParaRPr lang="en-GB" sz="1600" b="1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79364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11:15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Break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93949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11:30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1: Climate Action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97322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13:00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Break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783178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14:00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 pitch: 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Developing a dengue outbreak prediction model in a smart city platform (</a:t>
                      </a:r>
                      <a:r>
                        <a:rPr lang="es-E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Ana Cristina Galhego Rosa, </a:t>
                      </a:r>
                      <a:r>
                        <a:rPr lang="es-ES" sz="1600" b="1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Dipteron</a:t>
                      </a:r>
                      <a:r>
                        <a:rPr lang="es-E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690758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14:05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 1: </a:t>
                      </a: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General principles of international environmental law and space activities 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105372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15:45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 pitch: 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Space technologies closing the loop for food systems on Earth (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Lee </a:t>
                      </a:r>
                      <a:r>
                        <a:rPr lang="en-US" sz="1600" b="1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Recht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Aleph Farms</a:t>
                      </a: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)  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217236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16:00 CEST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Adjourn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5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1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lat screen television&#10;&#10;Description automatically generated">
            <a:extLst>
              <a:ext uri="{FF2B5EF4-FFF2-40B4-BE49-F238E27FC236}">
                <a16:creationId xmlns:a16="http://schemas.microsoft.com/office/drawing/2014/main" id="{B9EA952D-5AA4-4D66-AD4F-92B0D37F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53A327-186B-4282-89F1-2518DD0409BC}"/>
              </a:ext>
            </a:extLst>
          </p:cNvPr>
          <p:cNvGraphicFramePr>
            <a:graphicFrameLocks noGrp="1"/>
          </p:cNvGraphicFramePr>
          <p:nvPr/>
        </p:nvGraphicFramePr>
        <p:xfrm>
          <a:off x="330926" y="1410787"/>
          <a:ext cx="11530148" cy="467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434">
                  <a:extLst>
                    <a:ext uri="{9D8B030D-6E8A-4147-A177-3AD203B41FA5}">
                      <a16:colId xmlns:a16="http://schemas.microsoft.com/office/drawing/2014/main" val="539857255"/>
                    </a:ext>
                  </a:extLst>
                </a:gridCol>
                <a:gridCol w="9361714">
                  <a:extLst>
                    <a:ext uri="{9D8B030D-6E8A-4147-A177-3AD203B41FA5}">
                      <a16:colId xmlns:a16="http://schemas.microsoft.com/office/drawing/2014/main" val="3324585562"/>
                    </a:ext>
                  </a:extLst>
                </a:gridCol>
              </a:tblGrid>
              <a:tr h="51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10:05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WELCOME CEREMONY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936638"/>
                  </a:ext>
                </a:extLst>
              </a:tr>
              <a:tr h="51195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Moderators: Otto Koudelka (Technical University Graz) and </a:t>
                      </a: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Irmgard Marboe (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University of Vienna)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889876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Gabriella </a:t>
                      </a: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Sellner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Federal Ministry European and International Affairs, Austria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52025"/>
                  </a:ext>
                </a:extLst>
              </a:tr>
              <a:tr h="58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Margit Mischkulnig</a:t>
                      </a:r>
                      <a:endParaRPr lang="en-GB" sz="24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Federal Ministry Climate Action, Environment, Energy, Mobility, Innovation and Technology (BMK), Austria </a:t>
                      </a:r>
                      <a:endParaRPr lang="en-GB" sz="24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813960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Heinz Mayer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Joanneum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Research, Austria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186503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Hans-Martin Steiner</a:t>
                      </a:r>
                      <a:endParaRPr lang="en-GB" sz="1600" b="1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Austrospace</a:t>
                      </a:r>
                      <a:endParaRPr lang="en-GB" sz="24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051862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Stephan Mayer </a:t>
                      </a:r>
                      <a:endParaRPr lang="en-GB" sz="24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Austrian Research Promotion Agency (FFG)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238250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Siegfried </a:t>
                      </a:r>
                      <a:r>
                        <a:rPr lang="en-US" sz="1600" b="1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Nagl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(video message)</a:t>
                      </a:r>
                      <a:endParaRPr lang="en-GB" sz="1600" b="1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Mayor of the City of Graz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150191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Luc St Pierre</a:t>
                      </a:r>
                      <a:endParaRPr lang="en-GB" sz="24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</a:t>
                      </a:r>
                      <a:endParaRPr lang="en-GB" sz="24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10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25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61D4E0-3A09-4AF0-A63C-463699EF8032}"/>
              </a:ext>
            </a:extLst>
          </p:cNvPr>
          <p:cNvGraphicFramePr>
            <a:graphicFrameLocks noGrp="1"/>
          </p:cNvGraphicFramePr>
          <p:nvPr/>
        </p:nvGraphicFramePr>
        <p:xfrm>
          <a:off x="330926" y="1406444"/>
          <a:ext cx="11530148" cy="4667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851">
                  <a:extLst>
                    <a:ext uri="{9D8B030D-6E8A-4147-A177-3AD203B41FA5}">
                      <a16:colId xmlns:a16="http://schemas.microsoft.com/office/drawing/2014/main" val="958883534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863700316"/>
                    </a:ext>
                  </a:extLst>
                </a:gridCol>
                <a:gridCol w="2151017">
                  <a:extLst>
                    <a:ext uri="{9D8B030D-6E8A-4147-A177-3AD203B41FA5}">
                      <a16:colId xmlns:a16="http://schemas.microsoft.com/office/drawing/2014/main" val="3283254485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387200858"/>
                    </a:ext>
                  </a:extLst>
                </a:gridCol>
              </a:tblGrid>
              <a:tr h="666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11:30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1: CLIMATE ACTION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584836"/>
                  </a:ext>
                </a:extLst>
              </a:tr>
              <a:tr h="6668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Chair</a:t>
                      </a:r>
                      <a:endParaRPr lang="en-GB" sz="1600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Nathalie Ricard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943114"/>
                  </a:ext>
                </a:extLst>
              </a:tr>
              <a:tr h="6668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Chat Moderator</a:t>
                      </a:r>
                      <a:endParaRPr lang="en-GB" sz="1600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Luc St Pierre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487507"/>
                  </a:ext>
                </a:extLst>
              </a:tr>
              <a:tr h="6668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Space-based observation support for the Paris Agreement</a:t>
                      </a:r>
                      <a:endParaRPr lang="en-GB" sz="1600" b="1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Joanna Post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Framework Convention on Climate Change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72020"/>
                  </a:ext>
                </a:extLst>
              </a:tr>
              <a:tr h="6668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User-centric satellite solutions for effective climate actions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Annalisa </a:t>
                      </a: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Donati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EURISY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29321"/>
                  </a:ext>
                </a:extLst>
              </a:tr>
              <a:tr h="6668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Free data policy and environmental regulations: urgency for climate change action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Marcia Alvarenga dos Santos 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National Institute for Space Research (INPE), Brazil</a:t>
                      </a:r>
                      <a:endParaRPr lang="en-GB" sz="160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98518"/>
                  </a:ext>
                </a:extLst>
              </a:tr>
              <a:tr h="6668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Climate change in Indonesia's new developmentalism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Yunita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Permatasari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National Institute of Aeronautics and Space LAPAN, Indonesia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07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EFC8D0-4F18-464D-B648-8C10E671BD2B}"/>
              </a:ext>
            </a:extLst>
          </p:cNvPr>
          <p:cNvGraphicFramePr>
            <a:graphicFrameLocks noGrp="1"/>
          </p:cNvGraphicFramePr>
          <p:nvPr/>
        </p:nvGraphicFramePr>
        <p:xfrm>
          <a:off x="339634" y="1410788"/>
          <a:ext cx="11530149" cy="4598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435">
                  <a:extLst>
                    <a:ext uri="{9D8B030D-6E8A-4147-A177-3AD203B41FA5}">
                      <a16:colId xmlns:a16="http://schemas.microsoft.com/office/drawing/2014/main" val="1343854789"/>
                    </a:ext>
                  </a:extLst>
                </a:gridCol>
                <a:gridCol w="4685211">
                  <a:extLst>
                    <a:ext uri="{9D8B030D-6E8A-4147-A177-3AD203B41FA5}">
                      <a16:colId xmlns:a16="http://schemas.microsoft.com/office/drawing/2014/main" val="1595307644"/>
                    </a:ext>
                  </a:extLst>
                </a:gridCol>
                <a:gridCol w="4676503">
                  <a:extLst>
                    <a:ext uri="{9D8B030D-6E8A-4147-A177-3AD203B41FA5}">
                      <a16:colId xmlns:a16="http://schemas.microsoft.com/office/drawing/2014/main" val="368826086"/>
                    </a:ext>
                  </a:extLst>
                </a:gridCol>
              </a:tblGrid>
              <a:tr h="65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14:05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 1: GENERAL PRINCIPLES OF INTERNATIONAL ENVIRONMENTAL LAW AND SPACE ACTIVITIES</a:t>
                      </a: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45426"/>
                  </a:ext>
                </a:extLst>
              </a:tr>
              <a:tr h="65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Chair</a:t>
                      </a:r>
                      <a:endParaRPr lang="en-GB" sz="1600" i="1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Yvonne Karimi-Schmidt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University of Graz, Austria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280344"/>
                  </a:ext>
                </a:extLst>
              </a:tr>
              <a:tr h="65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Chat moderators</a:t>
                      </a:r>
                      <a:endParaRPr lang="en-GB" sz="1600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Irmgard Marboe and Cordula Steinkogler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University of Vienna, Austria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460637"/>
                  </a:ext>
                </a:extLst>
              </a:tr>
              <a:tr h="65687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Panelists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Niklas Hedman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327314"/>
                  </a:ext>
                </a:extLst>
              </a:tr>
              <a:tr h="656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Sergio Marchisio 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Sapienza University of Rome, Italy and ECSL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573799"/>
                  </a:ext>
                </a:extLst>
              </a:tr>
              <a:tr h="656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Eva Schulev-Steindl 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Karl-Franzens-Universität Graz, Austria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495622"/>
                  </a:ext>
                </a:extLst>
              </a:tr>
              <a:tr h="656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Jonathan Lim 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Jus Ad Astra, Australia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6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F43959-4DBC-448F-A9FD-0AFC08960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92993"/>
              </p:ext>
            </p:extLst>
          </p:nvPr>
        </p:nvGraphicFramePr>
        <p:xfrm>
          <a:off x="333374" y="1180958"/>
          <a:ext cx="11525252" cy="5153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673">
                  <a:extLst>
                    <a:ext uri="{9D8B030D-6E8A-4147-A177-3AD203B41FA5}">
                      <a16:colId xmlns:a16="http://schemas.microsoft.com/office/drawing/2014/main" val="4093341651"/>
                    </a:ext>
                  </a:extLst>
                </a:gridCol>
                <a:gridCol w="9829579">
                  <a:extLst>
                    <a:ext uri="{9D8B030D-6E8A-4147-A177-3AD203B41FA5}">
                      <a16:colId xmlns:a16="http://schemas.microsoft.com/office/drawing/2014/main" val="701166029"/>
                    </a:ext>
                  </a:extLst>
                </a:gridCol>
              </a:tblGrid>
              <a:tr h="3889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WEDNESDAY, 2 SEPTEMBER 2020</a:t>
                      </a:r>
                    </a:p>
                  </a:txBody>
                  <a:tcPr marL="16839" marR="1683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32568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10:00 CEST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Welcome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98039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2: Energy and natural resources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574299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11:15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 pitch: (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Using space technology to combat the role of microplastics in climate change 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Funmilola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Adebisi Oluwafemi, NASRDA)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(2) 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Assessing geo-hazard vulnerability of urban areas using satellite data 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(Pablo Ezquerro Martín, Spanish Geological Survey)</a:t>
                      </a:r>
                      <a:endParaRPr lang="en-GB" sz="1600" b="1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79364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11:40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Keynote presentation: 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She-Space international: facilitating access to academic space education and state of the art technologies (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Shimrit Maman, EPIF, Ben-Gurion University of Negev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600" b="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97322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12:10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 Break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783178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13:00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3: Agriculture and forestry</a:t>
                      </a:r>
                      <a:endParaRPr lang="en-GB" sz="1600" b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690758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14:20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Project pitch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: Space-based assessment of climate change impacts: increasing urban resilience in African cities (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Elisabeth </a:t>
                      </a:r>
                      <a:r>
                        <a:rPr lang="en-US" sz="1600" b="1" kern="12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Bergler</a:t>
                      </a:r>
                      <a:r>
                        <a:rPr lang="en-US" sz="1600" b="1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Regional Academy of the United Nations / Alpen Adria University</a:t>
                      </a:r>
                      <a:r>
                        <a:rPr lang="en-US" sz="1600" b="0" kern="12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600" b="0" kern="12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105372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14:25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Break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217236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14:40</a:t>
                      </a: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Session 4: Urban planning and disaster management</a:t>
                      </a: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163326"/>
                  </a:ext>
                </a:extLst>
              </a:tr>
              <a:tr h="38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16:15 CEST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Adjourn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6839" marR="1683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5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07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elevision&#10;&#10;Description automatically generated">
            <a:extLst>
              <a:ext uri="{FF2B5EF4-FFF2-40B4-BE49-F238E27FC236}">
                <a16:creationId xmlns:a16="http://schemas.microsoft.com/office/drawing/2014/main" id="{1629DC03-FF67-4BBE-92FE-9EDD04452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A79050-C1C8-4996-BE9A-9D880110E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87569"/>
              </p:ext>
            </p:extLst>
          </p:nvPr>
        </p:nvGraphicFramePr>
        <p:xfrm>
          <a:off x="330926" y="1410788"/>
          <a:ext cx="11530148" cy="482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434">
                  <a:extLst>
                    <a:ext uri="{9D8B030D-6E8A-4147-A177-3AD203B41FA5}">
                      <a16:colId xmlns:a16="http://schemas.microsoft.com/office/drawing/2014/main" val="2973388129"/>
                    </a:ext>
                  </a:extLst>
                </a:gridCol>
                <a:gridCol w="2891246">
                  <a:extLst>
                    <a:ext uri="{9D8B030D-6E8A-4147-A177-3AD203B41FA5}">
                      <a16:colId xmlns:a16="http://schemas.microsoft.com/office/drawing/2014/main" val="3853680607"/>
                    </a:ext>
                  </a:extLst>
                </a:gridCol>
                <a:gridCol w="2142308">
                  <a:extLst>
                    <a:ext uri="{9D8B030D-6E8A-4147-A177-3AD203B41FA5}">
                      <a16:colId xmlns:a16="http://schemas.microsoft.com/office/drawing/2014/main" val="3009317705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4211903973"/>
                    </a:ext>
                  </a:extLst>
                </a:gridCol>
              </a:tblGrid>
              <a:tr h="77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10:05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SESSION 2: ENERGY AND NATURAL RESOURCES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0316"/>
                  </a:ext>
                </a:extLst>
              </a:tr>
              <a:tr h="6772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Chair</a:t>
                      </a:r>
                      <a:endParaRPr lang="en-GB" sz="1600" b="1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Nina Kickinger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 - </a:t>
                      </a:r>
                      <a:r>
                        <a:rPr lang="en-US" sz="1600" u="none" strike="noStrike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Space4Water Portal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043734"/>
                  </a:ext>
                </a:extLst>
              </a:tr>
              <a:tr h="5698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Chat Moderator</a:t>
                      </a:r>
                      <a:endParaRPr lang="en-GB" sz="1600" b="1" i="1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Nathalie Ricard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United Nations Office for Outer Space Affairs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02294"/>
                  </a:ext>
                </a:extLst>
              </a:tr>
              <a:tr h="9334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The role of microsatellites in reducing industrial methane emissions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Adina Gillespie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GHGSat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, Canada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9649"/>
                  </a:ext>
                </a:extLst>
              </a:tr>
              <a:tr h="9334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Space assets for mapping of mineral resources on the seabed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João Carvalho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ISQ, Portugal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116308"/>
                  </a:ext>
                </a:extLst>
              </a:tr>
              <a:tr h="9334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Using satellite data to empower communities in low-infrastructure regions</a:t>
                      </a: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Celia Davies 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Omanos</a:t>
                      </a:r>
                      <a:r>
                        <a:rPr lang="en-US" sz="1600" dirty="0">
                          <a:solidFill>
                            <a:srgbClr val="765D91"/>
                          </a:solidFill>
                          <a:effectLst/>
                          <a:latin typeface="Avenir Next LT Pro" panose="020B0504020202020204" pitchFamily="34" charset="0"/>
                        </a:rPr>
                        <a:t> Analytics, UK</a:t>
                      </a:r>
                      <a:endParaRPr lang="en-GB" sz="1600" dirty="0">
                        <a:solidFill>
                          <a:srgbClr val="765D91"/>
                        </a:solidFill>
                        <a:effectLst/>
                        <a:latin typeface="Avenir Next LT Pro" panose="020B05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30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7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D76AAB0C17E4F88EE533BE71B882B" ma:contentTypeVersion="11" ma:contentTypeDescription="Create a new document." ma:contentTypeScope="" ma:versionID="ef4df6ca9b9455e4847511647c9a38d4">
  <xsd:schema xmlns:xsd="http://www.w3.org/2001/XMLSchema" xmlns:xs="http://www.w3.org/2001/XMLSchema" xmlns:p="http://schemas.microsoft.com/office/2006/metadata/properties" xmlns:ns2="0f437c20-c897-4b93-a0fe-d4f22cd83169" xmlns:ns3="416d0e65-f71d-4eeb-92c6-2eb561d889ba" targetNamespace="http://schemas.microsoft.com/office/2006/metadata/properties" ma:root="true" ma:fieldsID="84afce698a3a31ff36efd8c9bc3fd070" ns2:_="" ns3:_="">
    <xsd:import namespace="0f437c20-c897-4b93-a0fe-d4f22cd83169"/>
    <xsd:import namespace="416d0e65-f71d-4eeb-92c6-2eb561d88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37c20-c897-4b93-a0fe-d4f22cd83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d0e65-f71d-4eeb-92c6-2eb561d88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B3120-776C-44E0-9638-16F544BB23A8}"/>
</file>

<file path=customXml/itemProps2.xml><?xml version="1.0" encoding="utf-8"?>
<ds:datastoreItem xmlns:ds="http://schemas.openxmlformats.org/officeDocument/2006/customXml" ds:itemID="{18A6778F-B633-41D8-B1FD-709BAFEBB9E6}"/>
</file>

<file path=customXml/itemProps3.xml><?xml version="1.0" encoding="utf-8"?>
<ds:datastoreItem xmlns:ds="http://schemas.openxmlformats.org/officeDocument/2006/customXml" ds:itemID="{571CBD56-04EB-4F9F-8C73-A4A419FFE1AD}"/>
</file>

<file path=docProps/app.xml><?xml version="1.0" encoding="utf-8"?>
<Properties xmlns="http://schemas.openxmlformats.org/officeDocument/2006/extended-properties" xmlns:vt="http://schemas.openxmlformats.org/officeDocument/2006/docPropsVTypes">
  <TotalTime>5388</TotalTime>
  <Words>1157</Words>
  <Application>Microsoft Office PowerPoint</Application>
  <PresentationFormat>Widescreen</PresentationFormat>
  <Paragraphs>230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Irianna Vlachopoulou</dc:creator>
  <cp:lastModifiedBy>Nathalie RICARD</cp:lastModifiedBy>
  <cp:revision>63</cp:revision>
  <dcterms:created xsi:type="dcterms:W3CDTF">2020-08-07T13:35:43Z</dcterms:created>
  <dcterms:modified xsi:type="dcterms:W3CDTF">2020-09-03T12:09:12Z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0x0101006A7D76AAB0C17E4F88EE533BE71B882B</vt:lpwstr>
  </property>
</Properties>
</file>