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7" r:id="rId4"/>
    <p:sldId id="298" r:id="rId5"/>
    <p:sldId id="299" r:id="rId6"/>
    <p:sldId id="300" r:id="rId7"/>
    <p:sldId id="306" r:id="rId8"/>
    <p:sldId id="301" r:id="rId9"/>
    <p:sldId id="302" r:id="rId10"/>
    <p:sldId id="303" r:id="rId11"/>
    <p:sldId id="304" r:id="rId12"/>
    <p:sldId id="30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zia Fiore" initials="GF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51"/>
    <a:srgbClr val="009AA6"/>
    <a:srgbClr val="E3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6538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FD05F-882F-41A8-9C6D-FDC8044EB2E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3051-9A4B-4893-9C86-6B03DEE5C5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3051-9A4B-4893-9C86-6B03DEE5C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Approved by the pilot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3051-9A4B-4893-9C86-6B03DEE5C5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4A23C-1AF5-4C2E-A119-FA852C1E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0"/>
            <a:ext cx="771906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86444C-3B1D-462F-8061-80C87E76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CA2912-048E-43C2-B114-D49ABD26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334B-D409-4518-9C81-CB59E381D7EC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CDB386-E578-4B62-A196-49482FA4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16AFA1-181F-4BC9-924D-A39761EC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6987-2978-484F-A4E4-C8C632119FC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8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03197-C68E-4185-BA05-C19AB24D7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DA302A-EBC0-4FC8-83EB-E579462BC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155C5B-B926-4BE4-A7CB-A64DC05D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334B-D409-4518-9C81-CB59E381D7EC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6B0498-03FA-49AD-89F6-DB253D73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ADA79-9794-4F46-8496-AB97935C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6987-2978-484F-A4E4-C8C632119FC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9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5B877-6FDF-4960-8F9C-667B6B465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@EURISY2020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88670E-FBAA-4A70-A12A-E4C4124A5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www.eurisy.org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9D9D2-03EA-46B0-A9EF-B975A412D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Page #1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F469F28-74E1-438D-89AD-604BCF5C2B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 flipV="1">
            <a:off x="0" y="-1"/>
            <a:ext cx="12192000" cy="15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_quadri_long.jpg">
            <a:extLst>
              <a:ext uri="{FF2B5EF4-FFF2-40B4-BE49-F238E27FC236}">
                <a16:creationId xmlns:a16="http://schemas.microsoft.com/office/drawing/2014/main" xmlns="" id="{294B1A9D-2209-4794-8446-8802866EC7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8935" y="150532"/>
            <a:ext cx="2880360" cy="1080516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7D76F974-EE06-4BE5-9BAE-A9A766CCB5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4904" y="448605"/>
            <a:ext cx="3934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AT" altLang="de-DE" sz="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Eurisy</a:t>
            </a:r>
          </a:p>
        </p:txBody>
      </p:sp>
      <p:sp>
        <p:nvSpPr>
          <p:cNvPr id="17" name="Title Placeholder 16">
            <a:extLst>
              <a:ext uri="{FF2B5EF4-FFF2-40B4-BE49-F238E27FC236}">
                <a16:creationId xmlns:a16="http://schemas.microsoft.com/office/drawing/2014/main" xmlns="" id="{78BA1734-D14F-4591-9337-238B0124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0" y="2811510"/>
            <a:ext cx="7379970" cy="302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Event/Location</a:t>
            </a:r>
            <a:br>
              <a:rPr lang="en-US" sz="2400" dirty="0"/>
            </a:br>
            <a:r>
              <a:rPr lang="en-US" sz="2400" dirty="0"/>
              <a:t>Name Surname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FC3855D-3689-441D-A456-95A62D8DFD0D}"/>
              </a:ext>
            </a:extLst>
          </p:cNvPr>
          <p:cNvCxnSpPr>
            <a:cxnSpLocks/>
          </p:cNvCxnSpPr>
          <p:nvPr userDrawn="1"/>
        </p:nvCxnSpPr>
        <p:spPr>
          <a:xfrm flipV="1">
            <a:off x="2915816" y="1055093"/>
            <a:ext cx="8977171" cy="472"/>
          </a:xfrm>
          <a:prstGeom prst="line">
            <a:avLst/>
          </a:prstGeom>
          <a:ln>
            <a:solidFill>
              <a:srgbClr val="009AA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9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A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rvesterseasons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eurisy1" TargetMode="Externa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isy.org/good-practice-kermap-an-innovative-way-to-monitor-green-areas-in-our-cities_243" TargetMode="External"/><Relationship Id="rId13" Type="http://schemas.openxmlformats.org/officeDocument/2006/relationships/hyperlink" Target="https://www.arpae.it/dettaglio_generale.asp?id=2824&amp;idlivello=1599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hyperlink" Target="https://www.eurisy.org/good-practice-arpa-emiliaromagna-satellite-images-to-forecast-seasonal-irrigation-needs_164" TargetMode="External"/><Relationship Id="rId2" Type="http://schemas.openxmlformats.org/officeDocument/2006/relationships/hyperlink" Target="https://www.eurisy.org/good-practice-historic-environment-scotland-using-satellite-data-to-protect-heritage-from-climate-change_2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://www.kermap.com/urban_climate_renn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isy.org/data_files/publications-documents/55/publications_document-55.pdf?t=1585055557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D9C00-87FD-4BAC-8E6D-FE7D685E6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783" y="1801368"/>
            <a:ext cx="7219950" cy="1911445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User-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centric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satellites solutions for effective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action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279107-9722-4D69-9E2C-1A7D73C2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89844" l="9764" r="89764">
                        <a14:foregroundMark x1="59843" y1="9375" x2="59843" y2="9375"/>
                        <a14:foregroundMark x1="41575" y1="7924" x2="41575" y2="79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0040" y="1003982"/>
            <a:ext cx="4260850" cy="6012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ADFA1FF-0F64-4C97-ABE4-4A9ACA7C5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986" l="9808" r="92964">
                        <a14:foregroundMark x1="81876" y1="17558" x2="81876" y2="17558"/>
                        <a14:foregroundMark x1="81450" y1="18381" x2="81450" y2="18381"/>
                        <a14:foregroundMark x1="70789" y1="22908" x2="70789" y2="22908"/>
                        <a14:foregroundMark x1="69936" y1="13855" x2="69936" y2="13855"/>
                        <a14:foregroundMark x1="78891" y1="12620" x2="78891" y2="12620"/>
                        <a14:foregroundMark x1="88060" y1="14815" x2="88060" y2="14815"/>
                        <a14:foregroundMark x1="66311" y1="15501" x2="66311" y2="15501"/>
                        <a14:foregroundMark x1="64819" y1="17284" x2="64819" y2="17284"/>
                        <a14:foregroundMark x1="92964" y1="19479" x2="92964" y2="19479"/>
                        <a14:foregroundMark x1="92964" y1="20713" x2="92964" y2="20713"/>
                        <a14:foregroundMark x1="84648" y1="22634" x2="84648" y2="22634"/>
                        <a14:foregroundMark x1="20256" y1="79287" x2="20256" y2="79287"/>
                        <a14:foregroundMark x1="45842" y1="84911" x2="45842" y2="84911"/>
                        <a14:foregroundMark x1="56930" y1="86145" x2="56930" y2="86145"/>
                        <a14:foregroundMark x1="56930" y1="87106" x2="56930" y2="87106"/>
                        <a14:foregroundMark x1="56716" y1="88340" x2="56716" y2="88340"/>
                        <a14:foregroundMark x1="28358" y1="86283" x2="28358" y2="86283"/>
                        <a14:foregroundMark x1="25373" y1="85871" x2="25373" y2="85871"/>
                        <a14:foregroundMark x1="22601" y1="88203" x2="22601" y2="88203"/>
                        <a14:foregroundMark x1="37100" y1="89849" x2="37100" y2="898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706" y="1017364"/>
            <a:ext cx="3850687" cy="5985396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354199" y="3866007"/>
            <a:ext cx="7056438" cy="1931988"/>
          </a:xfrm>
        </p:spPr>
        <p:txBody>
          <a:bodyPr/>
          <a:lstStyle/>
          <a:p>
            <a:r>
              <a:rPr lang="fr-FR" altLang="en-US" dirty="0" smtClean="0"/>
              <a:t>Annalisa Donati</a:t>
            </a:r>
          </a:p>
          <a:p>
            <a:r>
              <a:rPr lang="fr-FR" altLang="en-US" dirty="0" err="1" smtClean="0"/>
              <a:t>Coordinator</a:t>
            </a:r>
            <a:r>
              <a:rPr lang="fr-FR" altLang="en-US" dirty="0" smtClean="0"/>
              <a:t> of </a:t>
            </a:r>
            <a:r>
              <a:rPr lang="fr-FR" altLang="en-US" dirty="0" err="1"/>
              <a:t>A</a:t>
            </a:r>
            <a:r>
              <a:rPr lang="fr-FR" altLang="en-US" dirty="0" err="1" smtClean="0"/>
              <a:t>ctivities</a:t>
            </a:r>
            <a:endParaRPr lang="fr-FR" altLang="en-US" dirty="0" smtClean="0"/>
          </a:p>
          <a:p>
            <a:r>
              <a:rPr lang="fr-FR" altLang="en-US" dirty="0" err="1" smtClean="0"/>
              <a:t>Eurisy</a:t>
            </a:r>
            <a:endParaRPr lang="fr-FR" altLang="en-US" dirty="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14497" y="5969477"/>
            <a:ext cx="6196140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en-US" dirty="0"/>
              <a:t>UN/</a:t>
            </a:r>
            <a:r>
              <a:rPr lang="fr-FR" altLang="en-US" dirty="0" err="1"/>
              <a:t>Austria</a:t>
            </a:r>
            <a:r>
              <a:rPr lang="fr-FR" altLang="en-US" dirty="0"/>
              <a:t> </a:t>
            </a:r>
            <a:r>
              <a:rPr lang="fr-FR" altLang="en-US" dirty="0" smtClean="0"/>
              <a:t>Symposium - Session 1 01 </a:t>
            </a:r>
            <a:r>
              <a:rPr lang="fr-FR" altLang="en-US" dirty="0" err="1" smtClean="0"/>
              <a:t>September</a:t>
            </a:r>
            <a:r>
              <a:rPr lang="fr-FR" altLang="en-US" dirty="0" smtClean="0"/>
              <a:t> 2020 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0023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2934609" y="957453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Forestry conditions - climate service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738" y="1486173"/>
            <a:ext cx="11204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solution: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service </a:t>
            </a:r>
            <a:r>
              <a:rPr lang="en-US" sz="2400" dirty="0" smtClean="0"/>
              <a:t>to </a:t>
            </a:r>
            <a:r>
              <a:rPr lang="en-US" sz="2400" dirty="0"/>
              <a:t>forecast frozen soil depth and soil moisture from Copernicus C3S seasonal </a:t>
            </a:r>
            <a:r>
              <a:rPr lang="en-US" sz="2400" dirty="0" smtClean="0"/>
              <a:t>predictions to </a:t>
            </a:r>
            <a:r>
              <a:rPr lang="en-US" sz="2400" dirty="0"/>
              <a:t>estimate carbon emission impacts of harvesting with several different management </a:t>
            </a:r>
            <a:r>
              <a:rPr lang="en-US" sz="2400" dirty="0" smtClean="0"/>
              <a:t>options gaining efficiency and limiting potential production shortfalls.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41738" y="3246760"/>
            <a:ext cx="35209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partners: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FMI</a:t>
            </a:r>
            <a:r>
              <a:rPr lang="en-US" dirty="0"/>
              <a:t>, Finnish Meteorological </a:t>
            </a:r>
            <a:r>
              <a:rPr lang="en-US" dirty="0" smtClean="0"/>
              <a:t>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UHEL</a:t>
            </a:r>
            <a:r>
              <a:rPr lang="en-US" dirty="0" smtClean="0"/>
              <a:t>, </a:t>
            </a:r>
            <a:r>
              <a:rPr lang="en-US" dirty="0" err="1" smtClean="0"/>
              <a:t>Univeristy</a:t>
            </a:r>
            <a:r>
              <a:rPr lang="en-US" dirty="0" smtClean="0"/>
              <a:t> of Helsinki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4110618" y="3464782"/>
            <a:ext cx="3415862" cy="1292773"/>
            <a:chOff x="4140002" y="4311978"/>
            <a:chExt cx="3415862" cy="1292773"/>
          </a:xfrm>
        </p:grpSpPr>
        <p:sp>
          <p:nvSpPr>
            <p:cNvPr id="7" name="ZoneTexte 6"/>
            <p:cNvSpPr txBox="1"/>
            <p:nvPr/>
          </p:nvSpPr>
          <p:spPr>
            <a:xfrm>
              <a:off x="4645572" y="4696756"/>
              <a:ext cx="2249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E72951"/>
                  </a:solidFill>
                </a:rPr>
                <a:t>Key Users:</a:t>
              </a:r>
              <a:endParaRPr lang="en-US" sz="2800" b="1" dirty="0">
                <a:solidFill>
                  <a:srgbClr val="E72951"/>
                </a:solidFill>
              </a:endParaRPr>
            </a:p>
          </p:txBody>
        </p:sp>
        <p:sp>
          <p:nvSpPr>
            <p:cNvPr id="8" name="Flèche droite rayée 7"/>
            <p:cNvSpPr/>
            <p:nvPr/>
          </p:nvSpPr>
          <p:spPr>
            <a:xfrm>
              <a:off x="4140002" y="4311978"/>
              <a:ext cx="3415862" cy="1292773"/>
            </a:xfrm>
            <a:prstGeom prst="stripedRightArrow">
              <a:avLst/>
            </a:prstGeom>
            <a:noFill/>
            <a:ln w="19050">
              <a:solidFill>
                <a:srgbClr val="E7295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 descr="Forest PNG Images, Download 16000+ Forest PNG Resources with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26762" r="10896" b="30326"/>
          <a:stretch/>
        </p:blipFill>
        <p:spPr bwMode="auto">
          <a:xfrm>
            <a:off x="9490842" y="4095244"/>
            <a:ext cx="2303911" cy="12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874394" y="3424955"/>
            <a:ext cx="3920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Forestry operators, forest owners, timber buyers, consultants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F9E66A5-9178-4334-A5AD-8DE53A8001CD}"/>
              </a:ext>
            </a:extLst>
          </p:cNvPr>
          <p:cNvSpPr txBox="1">
            <a:spLocks/>
          </p:cNvSpPr>
          <p:nvPr/>
        </p:nvSpPr>
        <p:spPr>
          <a:xfrm>
            <a:off x="3752083" y="5787721"/>
            <a:ext cx="9777248" cy="655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HarvesterSeasons.com</a:t>
            </a:r>
            <a:r>
              <a:rPr lang="fi-FI" sz="3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online</a:t>
            </a:r>
            <a:endParaRPr lang="aa-ET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41738" y="4986317"/>
            <a:ext cx="4522891" cy="1627632"/>
            <a:chOff x="4504683" y="2002536"/>
            <a:chExt cx="7552864" cy="3474720"/>
          </a:xfrm>
        </p:grpSpPr>
        <p:pic>
          <p:nvPicPr>
            <p:cNvPr id="13" name="Kuva 4" descr="Kuva, joka sisältää kohteen teksti, kartta&#10;&#10;Kuvaus luotu automaattisesti">
              <a:extLst>
                <a:ext uri="{FF2B5EF4-FFF2-40B4-BE49-F238E27FC236}">
                  <a16:creationId xmlns:a16="http://schemas.microsoft.com/office/drawing/2014/main" xmlns="" id="{E87158B1-FF51-4E59-9A86-399FF35C2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9333"/>
            <a:stretch/>
          </p:blipFill>
          <p:spPr>
            <a:xfrm>
              <a:off x="8281115" y="2002536"/>
              <a:ext cx="3776432" cy="3474720"/>
            </a:xfrm>
            <a:prstGeom prst="rect">
              <a:avLst/>
            </a:prstGeom>
          </p:spPr>
        </p:pic>
        <p:pic>
          <p:nvPicPr>
            <p:cNvPr id="14" name="Kuva 4" descr="Kuva, joka sisältää kohteen teksti, kartta&#10;&#10;Kuvaus luotu automaattisesti">
              <a:extLst>
                <a:ext uri="{FF2B5EF4-FFF2-40B4-BE49-F238E27FC236}">
                  <a16:creationId xmlns:a16="http://schemas.microsoft.com/office/drawing/2014/main" xmlns="" id="{E87158B1-FF51-4E59-9A86-399FF35C2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667"/>
            <a:stretch/>
          </p:blipFill>
          <p:spPr>
            <a:xfrm>
              <a:off x="4504683" y="2048256"/>
              <a:ext cx="3776432" cy="3383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350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2934609" y="957453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Hydropower in snow reservoir – climate service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166" y="1659739"/>
            <a:ext cx="11204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solution: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smtClean="0"/>
              <a:t>high resolution high quality product </a:t>
            </a:r>
            <a:r>
              <a:rPr lang="en-US" sz="2400" dirty="0"/>
              <a:t>determining snow </a:t>
            </a:r>
            <a:r>
              <a:rPr lang="en-US" sz="2400" dirty="0" smtClean="0"/>
              <a:t>conditions to </a:t>
            </a:r>
            <a:r>
              <a:rPr lang="en-US" sz="2400" dirty="0"/>
              <a:t>improve timeliness and information </a:t>
            </a:r>
            <a:r>
              <a:rPr lang="en-US" sz="2400" dirty="0" smtClean="0"/>
              <a:t>content </a:t>
            </a:r>
            <a:r>
              <a:rPr lang="en-US" sz="2400" dirty="0"/>
              <a:t>for hydropower </a:t>
            </a:r>
            <a:r>
              <a:rPr lang="en-US" sz="2400" dirty="0" smtClean="0"/>
              <a:t>optimization </a:t>
            </a:r>
            <a:r>
              <a:rPr lang="en-US" sz="2400" dirty="0"/>
              <a:t>using Sentinel-1/-2/-3 </a:t>
            </a:r>
            <a:r>
              <a:rPr lang="en-US" sz="24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key diagnostics are reservoir inflow and snow reservoir energy potential, which together with other factors is a measure of stored hydropower potential.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0626" y="4311979"/>
            <a:ext cx="3520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partner: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FMI</a:t>
            </a:r>
            <a:r>
              <a:rPr lang="en-US" sz="2400" dirty="0" smtClean="0"/>
              <a:t>, Finnish Meteorological Institute</a:t>
            </a:r>
            <a:endParaRPr lang="en-US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4302376" y="4716057"/>
            <a:ext cx="3415862" cy="1292773"/>
            <a:chOff x="4076940" y="4311979"/>
            <a:chExt cx="3415862" cy="1292773"/>
          </a:xfrm>
        </p:grpSpPr>
        <p:sp>
          <p:nvSpPr>
            <p:cNvPr id="7" name="ZoneTexte 6"/>
            <p:cNvSpPr txBox="1"/>
            <p:nvPr/>
          </p:nvSpPr>
          <p:spPr>
            <a:xfrm>
              <a:off x="4645572" y="4696756"/>
              <a:ext cx="2249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E72951"/>
                  </a:solidFill>
                </a:rPr>
                <a:t>Key Users:</a:t>
              </a:r>
              <a:endParaRPr lang="en-US" sz="2800" b="1" dirty="0">
                <a:solidFill>
                  <a:srgbClr val="E72951"/>
                </a:solidFill>
              </a:endParaRPr>
            </a:p>
          </p:txBody>
        </p:sp>
        <p:sp>
          <p:nvSpPr>
            <p:cNvPr id="8" name="Flèche droite rayée 7"/>
            <p:cNvSpPr/>
            <p:nvPr/>
          </p:nvSpPr>
          <p:spPr>
            <a:xfrm>
              <a:off x="4076940" y="4311979"/>
              <a:ext cx="3415862" cy="1292773"/>
            </a:xfrm>
            <a:prstGeom prst="stripedRightArrow">
              <a:avLst/>
            </a:prstGeom>
            <a:noFill/>
            <a:ln w="19050">
              <a:solidFill>
                <a:srgbClr val="E7295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Hydro Energy | Green Mountain Ener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84"/>
          <a:stretch/>
        </p:blipFill>
        <p:spPr bwMode="auto">
          <a:xfrm>
            <a:off x="8135007" y="5039838"/>
            <a:ext cx="3909848" cy="1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271641" y="6263964"/>
            <a:ext cx="392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Hydropower </a:t>
            </a:r>
            <a:r>
              <a:rPr lang="en-US" sz="2800" b="1" dirty="0" smtClean="0"/>
              <a:t>Companies</a:t>
            </a:r>
            <a:endParaRPr lang="en-US" sz="2800" b="1" dirty="0"/>
          </a:p>
        </p:txBody>
      </p:sp>
      <p:pic>
        <p:nvPicPr>
          <p:cNvPr id="12294" name="Picture 6" descr="Kemijoki (yritys) – Wikiped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07" y="4311979"/>
            <a:ext cx="3037489" cy="10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1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2964624" y="278688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Seasonal preparedness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371" y="3872775"/>
            <a:ext cx="4211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partners: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FMI</a:t>
            </a:r>
            <a:r>
              <a:rPr lang="en-US" sz="2800" dirty="0"/>
              <a:t>, Finnish Meteorological </a:t>
            </a:r>
            <a:r>
              <a:rPr lang="en-US" sz="2800" dirty="0" smtClean="0"/>
              <a:t>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AoA</a:t>
            </a:r>
            <a:r>
              <a:rPr lang="en-US" sz="2800" b="1" dirty="0"/>
              <a:t>, </a:t>
            </a:r>
            <a:r>
              <a:rPr lang="en-GB" sz="2800" dirty="0"/>
              <a:t>Academy of Athens</a:t>
            </a:r>
            <a:endParaRPr lang="en-US" sz="2800" b="1" dirty="0"/>
          </a:p>
          <a:p>
            <a:endParaRPr lang="en-US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4648346" y="4654053"/>
            <a:ext cx="3415862" cy="1292773"/>
            <a:chOff x="4076940" y="4311979"/>
            <a:chExt cx="3415862" cy="1292773"/>
          </a:xfrm>
        </p:grpSpPr>
        <p:sp>
          <p:nvSpPr>
            <p:cNvPr id="7" name="ZoneTexte 6"/>
            <p:cNvSpPr txBox="1"/>
            <p:nvPr/>
          </p:nvSpPr>
          <p:spPr>
            <a:xfrm>
              <a:off x="4645572" y="4696756"/>
              <a:ext cx="2249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E72951"/>
                  </a:solidFill>
                </a:rPr>
                <a:t>Key Users:</a:t>
              </a:r>
              <a:endParaRPr lang="en-US" sz="2800" b="1" dirty="0">
                <a:solidFill>
                  <a:srgbClr val="E72951"/>
                </a:solidFill>
              </a:endParaRPr>
            </a:p>
          </p:txBody>
        </p:sp>
        <p:sp>
          <p:nvSpPr>
            <p:cNvPr id="8" name="Flèche droite rayée 7"/>
            <p:cNvSpPr/>
            <p:nvPr/>
          </p:nvSpPr>
          <p:spPr>
            <a:xfrm>
              <a:off x="4076940" y="4311979"/>
              <a:ext cx="3415862" cy="1292773"/>
            </a:xfrm>
            <a:prstGeom prst="stripedRightArrow">
              <a:avLst/>
            </a:prstGeom>
            <a:noFill/>
            <a:ln w="19050">
              <a:solidFill>
                <a:srgbClr val="E7295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Download Free png Tourism S Island Svg Png Icon Free Download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1501" y="5129047"/>
            <a:ext cx="1424176" cy="16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ETE: Greece to See More Tourists, Revenue in 2016 | GTP Headlin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27222" r="10120" b="23001"/>
          <a:stretch/>
        </p:blipFill>
        <p:spPr bwMode="auto">
          <a:xfrm>
            <a:off x="8589725" y="5465378"/>
            <a:ext cx="2235219" cy="10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enprospect-production.s3.amazonaws.com/uploads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040" y="3358954"/>
            <a:ext cx="2025887" cy="20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8166" y="1552645"/>
            <a:ext cx="11603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72951"/>
                </a:solidFill>
              </a:rPr>
              <a:t>The solution: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user oriented climate service providing newly developed tailored sub-seasonal and seasonal forecasts on </a:t>
            </a:r>
            <a:r>
              <a:rPr lang="en-US" sz="2400" dirty="0"/>
              <a:t>onset and offset of </a:t>
            </a:r>
            <a:r>
              <a:rPr lang="en-US" sz="2400" dirty="0" smtClean="0"/>
              <a:t>winter tires season and other transportation safety related indices in Finland, and bioclimatic indices over Greece building </a:t>
            </a:r>
            <a:r>
              <a:rPr lang="en-US" sz="2400" dirty="0"/>
              <a:t>on Copernicus services</a:t>
            </a:r>
          </a:p>
        </p:txBody>
      </p:sp>
    </p:spTree>
    <p:extLst>
      <p:ext uri="{BB962C8B-B14F-4D97-AF65-F5344CB8AC3E}">
        <p14:creationId xmlns:p14="http://schemas.microsoft.com/office/powerpoint/2010/main" val="196801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8E1D05-BFD3-4FE7-A18B-27B0D9212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13" y="4304405"/>
            <a:ext cx="613040" cy="61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B91F04-ABA1-4FC1-B335-EBAA4C6F4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730" r="1320" b="16876"/>
          <a:stretch/>
        </p:blipFill>
        <p:spPr>
          <a:xfrm>
            <a:off x="3162913" y="3035301"/>
            <a:ext cx="613700" cy="613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F67DD0-DF8B-402A-A677-4A52CED9E9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85" y="3669559"/>
            <a:ext cx="613628" cy="613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D24B7A-638D-42D5-A67B-4C7743DDBE02}"/>
              </a:ext>
            </a:extLst>
          </p:cNvPr>
          <p:cNvSpPr txBox="1"/>
          <p:nvPr/>
        </p:nvSpPr>
        <p:spPr>
          <a:xfrm>
            <a:off x="4099803" y="2175641"/>
            <a:ext cx="375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75CB41-A5BA-4FA5-97C1-98234EF64661}"/>
              </a:ext>
            </a:extLst>
          </p:cNvPr>
          <p:cNvSpPr txBox="1"/>
          <p:nvPr/>
        </p:nvSpPr>
        <p:spPr>
          <a:xfrm>
            <a:off x="0" y="5816600"/>
            <a:ext cx="12192000" cy="707886"/>
          </a:xfrm>
          <a:prstGeom prst="rect">
            <a:avLst/>
          </a:prstGeom>
          <a:solidFill>
            <a:srgbClr val="009A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www.eurisy.org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3303D7-2EA4-454A-B056-0DEAA785EF82}"/>
              </a:ext>
            </a:extLst>
          </p:cNvPr>
          <p:cNvSpPr txBox="1"/>
          <p:nvPr/>
        </p:nvSpPr>
        <p:spPr>
          <a:xfrm>
            <a:off x="3943350" y="3118245"/>
            <a:ext cx="3676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https://www.facebook.com/eurisy1</a:t>
            </a:r>
            <a:endParaRPr lang="en-GB" dirty="0"/>
          </a:p>
          <a:p>
            <a:endParaRPr lang="en-GB" sz="800" dirty="0"/>
          </a:p>
          <a:p>
            <a:endParaRPr lang="en-GB" dirty="0"/>
          </a:p>
          <a:p>
            <a:r>
              <a:rPr lang="en-GB" dirty="0"/>
              <a:t>@Eurisy1</a:t>
            </a:r>
          </a:p>
          <a:p>
            <a:endParaRPr lang="en-GB" sz="2800" dirty="0"/>
          </a:p>
          <a:p>
            <a:r>
              <a:rPr lang="en-GB" dirty="0"/>
              <a:t>linkedin.com/company/</a:t>
            </a:r>
            <a:r>
              <a:rPr lang="en-GB" dirty="0" err="1"/>
              <a:t>eurisy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3018691" y="263769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Thank you! 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3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80" y="1128973"/>
            <a:ext cx="11416138" cy="56396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691" y="263769"/>
            <a:ext cx="7860323" cy="702286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space is contributing?  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1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060" y="195645"/>
            <a:ext cx="12097407" cy="6646589"/>
            <a:chOff x="-36512" y="936547"/>
            <a:chExt cx="9180512" cy="55167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936547"/>
              <a:ext cx="9144000" cy="551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712" y="3039899"/>
              <a:ext cx="3428507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81" y="4300759"/>
              <a:ext cx="3422707" cy="132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779" y="1772816"/>
              <a:ext cx="3421440" cy="117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945336"/>
              <a:ext cx="5544616" cy="5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193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" y="218644"/>
            <a:ext cx="12086897" cy="476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" y="2656063"/>
            <a:ext cx="12086897" cy="40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03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3018691" y="263769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Recent activities 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5575" y="1650791"/>
            <a:ext cx="649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Historic Environment Scotland: </a:t>
            </a:r>
            <a:r>
              <a:rPr lang="en-US" sz="2400" b="1" dirty="0">
                <a:hlinkClick r:id="rId2"/>
              </a:rPr>
              <a:t>Using satellite data to protect heritage from climate change</a:t>
            </a:r>
            <a:endParaRPr lang="en-US" sz="2400" b="1" dirty="0"/>
          </a:p>
        </p:txBody>
      </p:sp>
      <p:sp>
        <p:nvSpPr>
          <p:cNvPr id="7" name="AutoShape 4" descr="Research impact - School of History - University of St Andr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esearch impact - School of History - University of St Andre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e 9"/>
          <p:cNvGrpSpPr/>
          <p:nvPr/>
        </p:nvGrpSpPr>
        <p:grpSpPr>
          <a:xfrm>
            <a:off x="6505904" y="1286326"/>
            <a:ext cx="5340240" cy="1686006"/>
            <a:chOff x="6487319" y="3405351"/>
            <a:chExt cx="5085555" cy="156333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7319" y="3405351"/>
              <a:ext cx="5085555" cy="153451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l="17948"/>
            <a:stretch/>
          </p:blipFill>
          <p:spPr>
            <a:xfrm>
              <a:off x="6495392" y="3465704"/>
              <a:ext cx="1849821" cy="1502980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307975" y="3023763"/>
            <a:ext cx="5340240" cy="1592155"/>
            <a:chOff x="571500" y="1752600"/>
            <a:chExt cx="10895286" cy="335280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5"/>
            <a:srcRect r="1391"/>
            <a:stretch/>
          </p:blipFill>
          <p:spPr>
            <a:xfrm>
              <a:off x="571500" y="1752600"/>
              <a:ext cx="10895286" cy="3352800"/>
            </a:xfrm>
            <a:prstGeom prst="rect">
              <a:avLst/>
            </a:prstGeom>
          </p:spPr>
        </p:pic>
        <p:pic>
          <p:nvPicPr>
            <p:cNvPr id="5130" name="Picture 10" descr="File:Ville de Rennes.svg - Wikimedia Common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35" y="2512179"/>
              <a:ext cx="2291432" cy="203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Kermap - IM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13" b="11445"/>
            <a:stretch/>
          </p:blipFill>
          <p:spPr bwMode="auto">
            <a:xfrm>
              <a:off x="6376088" y="1887875"/>
              <a:ext cx="4922534" cy="300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ZoneTexte 20"/>
          <p:cNvSpPr txBox="1"/>
          <p:nvPr/>
        </p:nvSpPr>
        <p:spPr>
          <a:xfrm>
            <a:off x="5929916" y="3305713"/>
            <a:ext cx="649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Kermap</a:t>
            </a:r>
            <a:r>
              <a:rPr lang="en-US" sz="2400" b="1" dirty="0"/>
              <a:t>: </a:t>
            </a:r>
            <a:r>
              <a:rPr lang="en-US" sz="2400" b="1" dirty="0">
                <a:hlinkClick r:id="rId8"/>
              </a:rPr>
              <a:t>an innovative way to monitor green areas in our </a:t>
            </a:r>
            <a:r>
              <a:rPr lang="en-US" sz="2400" b="1" dirty="0" smtClean="0">
                <a:hlinkClick r:id="rId8"/>
              </a:rPr>
              <a:t>cities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Kermap</a:t>
            </a:r>
            <a:r>
              <a:rPr lang="en-US" sz="2400" b="1" dirty="0" smtClean="0"/>
              <a:t> – </a:t>
            </a:r>
            <a:r>
              <a:rPr lang="en-US" sz="2400" b="1" dirty="0" smtClean="0">
                <a:hlinkClick r:id="rId9"/>
              </a:rPr>
              <a:t>Urban climate of Rennes</a:t>
            </a:r>
            <a:endParaRPr lang="en-US" sz="2400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6551152" y="4884509"/>
            <a:ext cx="5249744" cy="1723804"/>
            <a:chOff x="341971" y="2359779"/>
            <a:chExt cx="10715625" cy="30480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1971" y="2359779"/>
              <a:ext cx="10715625" cy="3048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28563" y="3376526"/>
              <a:ext cx="3421788" cy="1754665"/>
            </a:xfrm>
            <a:prstGeom prst="rect">
              <a:avLst/>
            </a:prstGeom>
          </p:spPr>
        </p:pic>
      </p:grpSp>
      <p:sp>
        <p:nvSpPr>
          <p:cNvPr id="27" name="ZoneTexte 26"/>
          <p:cNvSpPr txBox="1"/>
          <p:nvPr/>
        </p:nvSpPr>
        <p:spPr>
          <a:xfrm>
            <a:off x="155575" y="5329967"/>
            <a:ext cx="649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ARPA Emilia-Romagna: </a:t>
            </a:r>
            <a:r>
              <a:rPr lang="en-US" sz="2400" b="1" dirty="0">
                <a:hlinkClick r:id="rId12"/>
              </a:rPr>
              <a:t>Satellite images to forecast seasonal irrigation </a:t>
            </a:r>
            <a:r>
              <a:rPr lang="en-US" sz="2400" b="1" dirty="0" smtClean="0">
                <a:hlinkClick r:id="rId12"/>
              </a:rPr>
              <a:t>needs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hlinkClick r:id="rId13"/>
              </a:rPr>
              <a:t>iColt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575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OnTE consortium will consolidate the link with the Euphresco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22" y="1115995"/>
            <a:ext cx="4471508" cy="18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69947" y="4014301"/>
            <a:ext cx="6157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Policy Brief: </a:t>
            </a:r>
            <a:r>
              <a:rPr lang="en-US" sz="2800" dirty="0" smtClean="0">
                <a:hlinkClick r:id="rId3"/>
              </a:rPr>
              <a:t>Fostering </a:t>
            </a:r>
            <a:r>
              <a:rPr lang="en-US" sz="2800" dirty="0">
                <a:hlinkClick r:id="rId3"/>
              </a:rPr>
              <a:t>the use of satellite Remote Sensing to support Plant Health surveillance activities </a:t>
            </a:r>
            <a:endParaRPr lang="en-US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436" y="3139002"/>
            <a:ext cx="4857750" cy="36385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2989771" y="338739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Recent activities 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104" name="Picture 8" descr="International Year of Plant Health 2020 | FAO | Food and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" y="1115995"/>
            <a:ext cx="6555036" cy="21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8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3018691" y="263769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e-shape 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Launch of e-shape project | iia.cnr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1" y="880648"/>
            <a:ext cx="4005705" cy="45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orizon 2020: i numeri di Confindustria Emilia dal 2014 ad oggi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0" y="5372735"/>
            <a:ext cx="2503542" cy="10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4882413" y="3473776"/>
            <a:ext cx="5713446" cy="3133050"/>
            <a:chOff x="6322330" y="3511787"/>
            <a:chExt cx="5713446" cy="313305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7642" y="5034454"/>
              <a:ext cx="1765073" cy="136608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1382" y="5113101"/>
              <a:ext cx="1128987" cy="113331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2330" y="5034454"/>
              <a:ext cx="1549940" cy="161038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7"/>
            <a:srcRect l="9288" r="8434"/>
            <a:stretch/>
          </p:blipFill>
          <p:spPr>
            <a:xfrm>
              <a:off x="10511776" y="5085579"/>
              <a:ext cx="1524000" cy="1355073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45225" y="3560164"/>
              <a:ext cx="1382175" cy="14349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9"/>
            <a:srcRect l="6316"/>
            <a:stretch/>
          </p:blipFill>
          <p:spPr>
            <a:xfrm>
              <a:off x="9927400" y="3560164"/>
              <a:ext cx="1350929" cy="155293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67946" y="3511787"/>
              <a:ext cx="1572384" cy="1531719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4427829" y="1168165"/>
            <a:ext cx="673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72951"/>
                </a:solidFill>
              </a:rPr>
              <a:t>48 months | 54 partners | EU contribution </a:t>
            </a:r>
            <a:r>
              <a:rPr lang="en-US" sz="2400" b="1" dirty="0" smtClean="0">
                <a:solidFill>
                  <a:srgbClr val="E72951"/>
                </a:solidFill>
              </a:rPr>
              <a:t>15M €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038947" y="2090021"/>
            <a:ext cx="841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72951"/>
                </a:solidFill>
              </a:rPr>
              <a:t>Foster the development of valuable Earth Observation services with and for the </a:t>
            </a:r>
            <a:r>
              <a:rPr lang="en-US" sz="3200" b="1" dirty="0" smtClean="0">
                <a:solidFill>
                  <a:srgbClr val="E72951"/>
                </a:solidFill>
              </a:rPr>
              <a:t>users</a:t>
            </a:r>
            <a:endParaRPr lang="en-US" sz="3200" b="1" dirty="0">
              <a:solidFill>
                <a:srgbClr val="E72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6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2934609" y="957453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Global Carbon and Greenhouse Gas Emissions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166" y="1659739"/>
            <a:ext cx="112040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solution: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powerful </a:t>
            </a:r>
            <a:r>
              <a:rPr lang="en-US" b="1" dirty="0" smtClean="0"/>
              <a:t>Big </a:t>
            </a:r>
            <a:r>
              <a:rPr lang="en-US" b="1" dirty="0"/>
              <a:t>Data product </a:t>
            </a:r>
            <a:r>
              <a:rPr lang="en-US" dirty="0" smtClean="0"/>
              <a:t>merging several publicly </a:t>
            </a:r>
            <a:r>
              <a:rPr lang="en-US" dirty="0"/>
              <a:t>available Essential Ocean Variable (EOV) Inorganic Carbon data products and data from various ocean observing systems (Argo, </a:t>
            </a:r>
            <a:r>
              <a:rPr lang="en-US" dirty="0" err="1"/>
              <a:t>OceanSites</a:t>
            </a:r>
            <a:r>
              <a:rPr lang="en-US" dirty="0"/>
              <a:t>, GO-SHIP, SOCONET) that will significantly reduce the uncertainty in ocean carbon sink </a:t>
            </a:r>
            <a:r>
              <a:rPr lang="en-US" dirty="0" smtClean="0"/>
              <a:t>estimates;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a semi-operational system providing NRT (year-1) land carbon fluxes at high </a:t>
            </a:r>
            <a:r>
              <a:rPr lang="en-US" dirty="0" smtClean="0"/>
              <a:t>spatial </a:t>
            </a:r>
            <a:r>
              <a:rPr lang="en-US" dirty="0"/>
              <a:t>and temporal resolution based on integrating ecosystem measurements, remote sensing, and machine </a:t>
            </a:r>
            <a:r>
              <a:rPr lang="en-US" dirty="0" smtClean="0"/>
              <a:t>learning.</a:t>
            </a:r>
            <a:endParaRPr lang="en-US" dirty="0"/>
          </a:p>
        </p:txBody>
      </p:sp>
      <p:pic>
        <p:nvPicPr>
          <p:cNvPr id="10252" name="Picture 12" descr="国立環境研究所 地球環境研究センタ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3005" r="13559" b="13208"/>
          <a:stretch/>
        </p:blipFill>
        <p:spPr bwMode="auto">
          <a:xfrm>
            <a:off x="6481598" y="5094356"/>
            <a:ext cx="3014184" cy="15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Eurocean // UNESCO/IODE/IOC Training Course on spectral analysis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49" y="4578869"/>
            <a:ext cx="2676251" cy="20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opernicus - Europe's Eyes on Earth - Space Business Innovation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37" y="3937762"/>
            <a:ext cx="2448912" cy="12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07757" y="3789378"/>
            <a:ext cx="3520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partners:</a:t>
            </a:r>
          </a:p>
          <a:p>
            <a:endParaRPr lang="en-US" dirty="0"/>
          </a:p>
          <a:p>
            <a:r>
              <a:rPr lang="en-US" dirty="0"/>
              <a:t>ICOS ERIC with MPI-BGC, Germany, University of Bergen, Norway, University of Exeter, UK, and University of East Anglia, UK as linked third parties;</a:t>
            </a:r>
          </a:p>
          <a:p>
            <a:r>
              <a:rPr lang="en-US" dirty="0"/>
              <a:t>UHEL, FMI, CMCC</a:t>
            </a:r>
          </a:p>
          <a:p>
            <a:endParaRPr lang="en-US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4645572" y="4696756"/>
            <a:ext cx="224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2951"/>
                </a:solidFill>
              </a:rPr>
              <a:t>Key Users:</a:t>
            </a:r>
            <a:endParaRPr lang="en-US" sz="2800" b="1" dirty="0">
              <a:solidFill>
                <a:srgbClr val="E72951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>
            <a:off x="4076940" y="4311979"/>
            <a:ext cx="3415862" cy="1292773"/>
          </a:xfrm>
          <a:prstGeom prst="stripedRightArrow">
            <a:avLst/>
          </a:prstGeom>
          <a:noFill/>
          <a:ln w="19050">
            <a:solidFill>
              <a:srgbClr val="E7295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F3E7BE-5131-41CD-9972-32DE4726E0A2}"/>
              </a:ext>
            </a:extLst>
          </p:cNvPr>
          <p:cNvSpPr txBox="1">
            <a:spLocks/>
          </p:cNvSpPr>
          <p:nvPr/>
        </p:nvSpPr>
        <p:spPr>
          <a:xfrm>
            <a:off x="2934609" y="957453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Urban resilience to extreme weather - climate service</a:t>
            </a:r>
            <a:endParaRPr lang="en-GB" sz="4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166" y="1659739"/>
            <a:ext cx="11204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solution: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climate </a:t>
            </a:r>
            <a:r>
              <a:rPr lang="en-US" sz="2400" dirty="0" smtClean="0"/>
              <a:t>service</a:t>
            </a:r>
            <a:r>
              <a:rPr lang="en-US" sz="2400" dirty="0"/>
              <a:t> </a:t>
            </a:r>
            <a:r>
              <a:rPr lang="en-US" sz="2400" dirty="0" smtClean="0"/>
              <a:t>based on post-processing </a:t>
            </a:r>
            <a:r>
              <a:rPr lang="en-US" sz="2400" dirty="0"/>
              <a:t>models will be used for seasonal and shorter-term </a:t>
            </a:r>
            <a:r>
              <a:rPr lang="en-US" sz="2400" dirty="0" smtClean="0"/>
              <a:t>forecasts </a:t>
            </a:r>
            <a:r>
              <a:rPr lang="en-US" sz="2400" dirty="0"/>
              <a:t>combined with in-situ </a:t>
            </a:r>
            <a:r>
              <a:rPr lang="en-US" sz="2400" dirty="0" smtClean="0"/>
              <a:t>observations </a:t>
            </a:r>
            <a:r>
              <a:rPr lang="en-US" sz="2400" dirty="0"/>
              <a:t>to assess the risk of urban hazards and to support the reduction of risks in cities and their surroundings by appropriate adaptation strategies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6034" y="3768414"/>
            <a:ext cx="41011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72951"/>
                </a:solidFill>
              </a:rPr>
              <a:t>The partners: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DWD</a:t>
            </a:r>
            <a:r>
              <a:rPr lang="en-US" sz="2000" dirty="0" smtClean="0"/>
              <a:t>, German </a:t>
            </a:r>
            <a:r>
              <a:rPr lang="en-US" sz="2000" dirty="0"/>
              <a:t>Meteorological </a:t>
            </a:r>
            <a:r>
              <a:rPr lang="en-US" sz="2000" dirty="0" smtClean="0"/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FMI</a:t>
            </a:r>
            <a:r>
              <a:rPr lang="en-US" sz="2000" dirty="0" smtClean="0"/>
              <a:t>, Finnish </a:t>
            </a:r>
            <a:r>
              <a:rPr lang="en-US" sz="2000" dirty="0"/>
              <a:t>Meteorological </a:t>
            </a:r>
            <a:r>
              <a:rPr lang="en-US" sz="2000" dirty="0" smtClean="0"/>
              <a:t>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ZAMG</a:t>
            </a:r>
            <a:r>
              <a:rPr lang="en-US" sz="2000" dirty="0" smtClean="0"/>
              <a:t>, Central </a:t>
            </a:r>
            <a:r>
              <a:rPr lang="en-US" sz="2000" dirty="0"/>
              <a:t>Institution for Meteorology and </a:t>
            </a:r>
            <a:r>
              <a:rPr lang="en-US" sz="2000" dirty="0" smtClean="0"/>
              <a:t>Geodynamics Austria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590841" y="4753250"/>
            <a:ext cx="3415862" cy="1292773"/>
            <a:chOff x="4198698" y="4311979"/>
            <a:chExt cx="3415862" cy="1292773"/>
          </a:xfrm>
        </p:grpSpPr>
        <p:sp>
          <p:nvSpPr>
            <p:cNvPr id="7" name="ZoneTexte 6"/>
            <p:cNvSpPr txBox="1"/>
            <p:nvPr/>
          </p:nvSpPr>
          <p:spPr>
            <a:xfrm>
              <a:off x="4645572" y="4696756"/>
              <a:ext cx="2249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E72951"/>
                  </a:solidFill>
                </a:rPr>
                <a:t>Key Users:</a:t>
              </a:r>
              <a:endParaRPr lang="en-US" sz="2800" b="1" dirty="0">
                <a:solidFill>
                  <a:srgbClr val="E72951"/>
                </a:solidFill>
              </a:endParaRPr>
            </a:p>
          </p:txBody>
        </p:sp>
        <p:sp>
          <p:nvSpPr>
            <p:cNvPr id="8" name="Flèche droite rayée 7"/>
            <p:cNvSpPr/>
            <p:nvPr/>
          </p:nvSpPr>
          <p:spPr>
            <a:xfrm>
              <a:off x="4198698" y="4311979"/>
              <a:ext cx="3415862" cy="1292773"/>
            </a:xfrm>
            <a:prstGeom prst="stripedRightArrow">
              <a:avLst/>
            </a:prstGeom>
            <a:noFill/>
            <a:ln w="19050">
              <a:solidFill>
                <a:srgbClr val="E7295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340" name="Picture 4" descr="Finland flag image - country flag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3" y="4696756"/>
            <a:ext cx="1491818" cy="9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Share This Article - Transparent Germany Flag Png, Png Download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0516" y="5429061"/>
            <a:ext cx="1289446" cy="12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Austria flag image - country flag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12" y="4725036"/>
            <a:ext cx="1466850" cy="9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225060" y="4208684"/>
            <a:ext cx="392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Cities and Municipalities of: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947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478</Words>
  <Application>Microsoft Office PowerPoint</Application>
  <PresentationFormat>Grand écran</PresentationFormat>
  <Paragraphs>75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Times New Roman</vt:lpstr>
      <vt:lpstr>Office Theme</vt:lpstr>
      <vt:lpstr>User-centric satellites solutions for effective climate action</vt:lpstr>
      <vt:lpstr>How space is contributing?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Annalisa Donati</dc:creator>
  <cp:lastModifiedBy>Annalisa Donati</cp:lastModifiedBy>
  <cp:revision>155</cp:revision>
  <dcterms:created xsi:type="dcterms:W3CDTF">2020-01-16T11:04:01Z</dcterms:created>
  <dcterms:modified xsi:type="dcterms:W3CDTF">2020-08-28T10:11:56Z</dcterms:modified>
</cp:coreProperties>
</file>