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1" r:id="rId5"/>
  </p:sldMasterIdLst>
  <p:notesMasterIdLst>
    <p:notesMasterId r:id="rId12"/>
  </p:notesMasterIdLst>
  <p:sldIdLst>
    <p:sldId id="260" r:id="rId6"/>
    <p:sldId id="648" r:id="rId7"/>
    <p:sldId id="649" r:id="rId8"/>
    <p:sldId id="271" r:id="rId9"/>
    <p:sldId id="651"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F281DF-EBA8-4FAA-B69F-05FB4212477D}" v="2" dt="2020-08-31T08:59:16.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276" autoAdjust="0"/>
  </p:normalViewPr>
  <p:slideViewPr>
    <p:cSldViewPr snapToGrid="0">
      <p:cViewPr varScale="1">
        <p:scale>
          <a:sx n="69" d="100"/>
          <a:sy n="69" d="100"/>
        </p:scale>
        <p:origin x="18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en Bussink" userId="091e1433-a7dc-48e5-ad0f-941288fb5f33" providerId="ADAL" clId="{CCF281DF-EBA8-4FAA-B69F-05FB4212477D}"/>
    <pc:docChg chg="modSld">
      <pc:chgData name="Coen Bussink" userId="091e1433-a7dc-48e5-ad0f-941288fb5f33" providerId="ADAL" clId="{CCF281DF-EBA8-4FAA-B69F-05FB4212477D}" dt="2020-08-31T08:59:16.389" v="1" actId="20577"/>
      <pc:docMkLst>
        <pc:docMk/>
      </pc:docMkLst>
      <pc:sldChg chg="modNotesTx">
        <pc:chgData name="Coen Bussink" userId="091e1433-a7dc-48e5-ad0f-941288fb5f33" providerId="ADAL" clId="{CCF281DF-EBA8-4FAA-B69F-05FB4212477D}" dt="2020-08-31T08:59:16.389" v="1" actId="20577"/>
        <pc:sldMkLst>
          <pc:docMk/>
          <pc:sldMk cId="2854767687" sldId="6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8" name="PlaceHolder 1"/>
          <p:cNvSpPr>
            <a:spLocks noGrp="1" noRot="1" noChangeAspect="1"/>
          </p:cNvSpPr>
          <p:nvPr>
            <p:ph type="sldImg"/>
          </p:nvPr>
        </p:nvSpPr>
        <p:spPr>
          <a:xfrm>
            <a:off x="216000" y="812520"/>
            <a:ext cx="7127280" cy="4008960"/>
          </a:xfrm>
          <a:prstGeom prst="rect">
            <a:avLst/>
          </a:prstGeom>
        </p:spPr>
        <p:txBody>
          <a:bodyPr lIns="0" tIns="0" rIns="0" bIns="0" anchor="ctr"/>
          <a:lstStyle/>
          <a:p>
            <a:pPr algn="ctr"/>
            <a:r>
              <a:rPr lang="es-ES" sz="4400" b="0" strike="noStrike" spc="-1">
                <a:latin typeface="Arial"/>
              </a:rPr>
              <a:t>Click to move the slide</a:t>
            </a:r>
          </a:p>
        </p:txBody>
      </p:sp>
      <p:sp>
        <p:nvSpPr>
          <p:cNvPr id="119" name="PlaceHolder 2"/>
          <p:cNvSpPr>
            <a:spLocks noGrp="1"/>
          </p:cNvSpPr>
          <p:nvPr>
            <p:ph type="body"/>
          </p:nvPr>
        </p:nvSpPr>
        <p:spPr>
          <a:xfrm>
            <a:off x="756000" y="5078520"/>
            <a:ext cx="6047640" cy="4811040"/>
          </a:xfrm>
          <a:prstGeom prst="rect">
            <a:avLst/>
          </a:prstGeom>
        </p:spPr>
        <p:txBody>
          <a:bodyPr lIns="0" tIns="0" rIns="0" bIns="0"/>
          <a:lstStyle/>
          <a:p>
            <a:r>
              <a:rPr lang="es-ES" sz="2000" b="0" strike="noStrike" spc="-1">
                <a:latin typeface="Arial"/>
              </a:rPr>
              <a:t>Click to edit the notes format</a:t>
            </a:r>
          </a:p>
        </p:txBody>
      </p:sp>
      <p:sp>
        <p:nvSpPr>
          <p:cNvPr id="120" name="PlaceHolder 3"/>
          <p:cNvSpPr>
            <a:spLocks noGrp="1"/>
          </p:cNvSpPr>
          <p:nvPr>
            <p:ph type="hdr"/>
          </p:nvPr>
        </p:nvSpPr>
        <p:spPr>
          <a:xfrm>
            <a:off x="0" y="0"/>
            <a:ext cx="3280680" cy="534240"/>
          </a:xfrm>
          <a:prstGeom prst="rect">
            <a:avLst/>
          </a:prstGeom>
        </p:spPr>
        <p:txBody>
          <a:bodyPr lIns="0" tIns="0" rIns="0" bIns="0"/>
          <a:lstStyle/>
          <a:p>
            <a:r>
              <a:rPr lang="es-ES" sz="1400" b="0" strike="noStrike" spc="-1">
                <a:latin typeface="Times New Roman"/>
              </a:rPr>
              <a:t> </a:t>
            </a:r>
          </a:p>
        </p:txBody>
      </p:sp>
      <p:sp>
        <p:nvSpPr>
          <p:cNvPr id="121" name="PlaceHolder 4"/>
          <p:cNvSpPr>
            <a:spLocks noGrp="1"/>
          </p:cNvSpPr>
          <p:nvPr>
            <p:ph type="dt"/>
          </p:nvPr>
        </p:nvSpPr>
        <p:spPr>
          <a:xfrm>
            <a:off x="4278960" y="0"/>
            <a:ext cx="3280680" cy="534240"/>
          </a:xfrm>
          <a:prstGeom prst="rect">
            <a:avLst/>
          </a:prstGeom>
        </p:spPr>
        <p:txBody>
          <a:bodyPr lIns="0" tIns="0" rIns="0" bIns="0"/>
          <a:lstStyle/>
          <a:p>
            <a:pPr algn="r"/>
            <a:r>
              <a:rPr lang="es-ES" sz="1400" b="0" strike="noStrike" spc="-1">
                <a:latin typeface="Times New Roman"/>
              </a:rPr>
              <a:t> </a:t>
            </a:r>
          </a:p>
        </p:txBody>
      </p:sp>
      <p:sp>
        <p:nvSpPr>
          <p:cNvPr id="122" name="PlaceHolder 5"/>
          <p:cNvSpPr>
            <a:spLocks noGrp="1"/>
          </p:cNvSpPr>
          <p:nvPr>
            <p:ph type="ftr"/>
          </p:nvPr>
        </p:nvSpPr>
        <p:spPr>
          <a:xfrm>
            <a:off x="0" y="10157400"/>
            <a:ext cx="3280680" cy="534240"/>
          </a:xfrm>
          <a:prstGeom prst="rect">
            <a:avLst/>
          </a:prstGeom>
        </p:spPr>
        <p:txBody>
          <a:bodyPr lIns="0" tIns="0" rIns="0" bIns="0" anchor="b"/>
          <a:lstStyle/>
          <a:p>
            <a:r>
              <a:rPr lang="es-ES" sz="1400" b="0" strike="noStrike" spc="-1">
                <a:latin typeface="Times New Roman"/>
              </a:rPr>
              <a:t> </a:t>
            </a:r>
          </a:p>
        </p:txBody>
      </p:sp>
      <p:sp>
        <p:nvSpPr>
          <p:cNvPr id="123" name="PlaceHolder 6"/>
          <p:cNvSpPr>
            <a:spLocks noGrp="1"/>
          </p:cNvSpPr>
          <p:nvPr>
            <p:ph type="sldNum"/>
          </p:nvPr>
        </p:nvSpPr>
        <p:spPr>
          <a:xfrm>
            <a:off x="4278960" y="10157400"/>
            <a:ext cx="3280680" cy="534240"/>
          </a:xfrm>
          <a:prstGeom prst="rect">
            <a:avLst/>
          </a:prstGeom>
        </p:spPr>
        <p:txBody>
          <a:bodyPr lIns="0" tIns="0" rIns="0" bIns="0" anchor="b"/>
          <a:lstStyle/>
          <a:p>
            <a:pPr algn="r"/>
            <a:fld id="{5D3279AF-2FAF-49C3-9E10-E6D2B0C7FFBE}" type="slidenum">
              <a:rPr lang="es-ES" sz="1400" b="0" strike="noStrike" spc="-1">
                <a:latin typeface="Times New Roman"/>
              </a:rPr>
              <a:t>‹#›</a:t>
            </a:fld>
            <a:endParaRPr lang="es-E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mo.int/pages/prog/gco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nes.fr/fr/media/une-charte-face-au-changement-climatiqu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76A78A-ADAC-4AF7-800D-9AA788BCC64A}" type="slidenum">
              <a:rPr lang="en-GB" smtClean="0"/>
              <a:t>1</a:t>
            </a:fld>
            <a:endParaRPr lang="en-GB"/>
          </a:p>
        </p:txBody>
      </p:sp>
    </p:spTree>
    <p:extLst>
      <p:ext uri="{BB962C8B-B14F-4D97-AF65-F5344CB8AC3E}">
        <p14:creationId xmlns:p14="http://schemas.microsoft.com/office/powerpoint/2010/main" val="523206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5D3279AF-2FAF-49C3-9E10-E6D2B0C7FFBE}" type="slidenum">
              <a:rPr lang="es-ES" sz="1400" b="0" strike="noStrike" spc="-1" smtClean="0">
                <a:latin typeface="Times New Roman"/>
              </a:rPr>
              <a:t>2</a:t>
            </a:fld>
            <a:endParaRPr lang="es-ES" sz="1400" b="0" strike="noStrike" spc="-1">
              <a:latin typeface="Times New Roman"/>
            </a:endParaRPr>
          </a:p>
        </p:txBody>
      </p:sp>
    </p:spTree>
    <p:extLst>
      <p:ext uri="{BB962C8B-B14F-4D97-AF65-F5344CB8AC3E}">
        <p14:creationId xmlns:p14="http://schemas.microsoft.com/office/powerpoint/2010/main" val="1433449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Space for climate &amp; Space Climate </a:t>
            </a:r>
            <a:r>
              <a:rPr lang="en-US" b="1" dirty="0" err="1"/>
              <a:t>Obervatory</a:t>
            </a:r>
            <a:r>
              <a:rPr lang="en-US" b="1" dirty="0"/>
              <a:t> (SCO)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There are 54 essential climate variables which are physical, chemical or biological variable or a group of linked variables that critically contributes to the characterization of Earth’ s climate as defined by the Global Climate Observing System (</a:t>
            </a:r>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GCOS</a:t>
            </a:r>
            <a:r>
              <a:rPr lang="en-US" sz="1200" kern="1200" dirty="0">
                <a:solidFill>
                  <a:schemeClr val="tx1"/>
                </a:solidFill>
                <a:latin typeface="+mn-lt"/>
                <a:ea typeface="+mn-ea"/>
                <a:cs typeface="+mn-cs"/>
              </a:rPr>
              <a:t>) a co-sponsored </a:t>
            </a:r>
            <a:r>
              <a:rPr lang="en-US" sz="1200" kern="1200" dirty="0" err="1">
                <a:solidFill>
                  <a:schemeClr val="tx1"/>
                </a:solidFill>
                <a:latin typeface="+mn-lt"/>
                <a:ea typeface="+mn-ea"/>
                <a:cs typeface="+mn-cs"/>
              </a:rPr>
              <a:t>programme</a:t>
            </a:r>
            <a:r>
              <a:rPr lang="en-US" sz="1200" kern="1200" dirty="0">
                <a:solidFill>
                  <a:schemeClr val="tx1"/>
                </a:solidFill>
                <a:latin typeface="+mn-lt"/>
                <a:ea typeface="+mn-ea"/>
                <a:cs typeface="+mn-cs"/>
              </a:rPr>
              <a:t> by WMP, UNESCO, UNEP and the International Science Council.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ECV datasets provide the empirical evidence needed to understand and predict the evolution of climate, to guide mitigation and adaptation measures, to assess risks and enable attribution of climate events to underlying causes, and to underpin climate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26 of these variables can only be measured from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Furthermore, 65 of the 169 SDG targets (almost 40%) are reliant on geolocation and Earth observation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Therefore, only satellites can provide the global coverage needed for climate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Following the Paris Agreement in 2015, the Space Climate Observatory (SCO) was established in 2017 to pool and share climate data collected from space to help territories and their populations adapt locally. This international mission is one in which satellites will prove vital.</a:t>
            </a:r>
          </a:p>
          <a:p>
            <a:pPr rtl="0"/>
            <a:endParaRPr lang="en-GB" sz="1200" b="0" i="0" u="sng" strike="noStrike" kern="1200" dirty="0">
              <a:solidFill>
                <a:schemeClr val="tx1"/>
              </a:solidFill>
              <a:effectLst/>
              <a:latin typeface="+mn-lt"/>
              <a:ea typeface="+mn-ea"/>
              <a:cs typeface="+mn-cs"/>
              <a:hlinkClick r:id="" action="ppaction://noaction"/>
            </a:endParaRPr>
          </a:p>
          <a:p>
            <a:pPr rtl="0"/>
            <a:r>
              <a:rPr lang="en-GB" sz="1200" b="0" i="0" u="sng" strike="noStrike" kern="1200" dirty="0">
                <a:solidFill>
                  <a:schemeClr val="tx1"/>
                </a:solidFill>
                <a:effectLst/>
                <a:latin typeface="+mn-lt"/>
                <a:ea typeface="+mn-ea"/>
                <a:cs typeface="+mn-cs"/>
                <a:hlinkClick r:id="" action="ppaction://noaction"/>
              </a:rPr>
              <a:t>https://corporate.cnes.fr/l-espace-en-tete/challenges-climate.html</a:t>
            </a:r>
            <a:endParaRPr lang="en-GB" sz="1600" b="0" dirty="0">
              <a:effectLst/>
            </a:endParaRPr>
          </a:p>
          <a:p>
            <a:pPr rtl="0"/>
            <a:r>
              <a:rPr lang="en-GB" sz="1200" b="0" i="0" u="sng" strike="noStrike" kern="1200" dirty="0">
                <a:solidFill>
                  <a:schemeClr val="tx1"/>
                </a:solidFill>
                <a:effectLst/>
                <a:latin typeface="+mn-lt"/>
                <a:ea typeface="+mn-ea"/>
                <a:cs typeface="+mn-cs"/>
                <a:hlinkClick r:id="rId4"/>
              </a:rPr>
              <a:t>https://cnes.fr/fr/media/une-charte-face-au-changement-climatique</a:t>
            </a:r>
            <a:endParaRPr lang="en-GB" sz="1200" b="0" i="0" u="sng" strike="noStrike" kern="1200" dirty="0">
              <a:solidFill>
                <a:schemeClr val="tx1"/>
              </a:solidFill>
              <a:effectLst/>
              <a:latin typeface="+mn-lt"/>
              <a:ea typeface="+mn-ea"/>
              <a:cs typeface="+mn-cs"/>
            </a:endParaRPr>
          </a:p>
          <a:p>
            <a:pPr rtl="0"/>
            <a:endParaRPr lang="en-GB" sz="1200" b="0" i="0" u="sng" strike="noStrike" kern="1200" dirty="0">
              <a:solidFill>
                <a:schemeClr val="tx1"/>
              </a:solidFill>
              <a:effectLst/>
              <a:latin typeface="+mn-lt"/>
              <a:ea typeface="+mn-ea"/>
              <a:cs typeface="+mn-cs"/>
            </a:endParaRPr>
          </a:p>
          <a:p>
            <a:r>
              <a:rPr lang="en-US" sz="1600" dirty="0"/>
              <a:t>Today, more than ever before, there is a deeper understanding of the factors which impact the likelihood of disasters, the drivers of climate change, and the impacts these two interlinked phenomena might have on the path to bring peace and prosperity to communities worldwide. </a:t>
            </a:r>
          </a:p>
          <a:p>
            <a:endParaRPr lang="en-US" sz="1600" dirty="0"/>
          </a:p>
          <a:p>
            <a:r>
              <a:rPr lang="en-US" sz="1600" dirty="0"/>
              <a:t>Climate change, while traditionally natural to the Earth’s cycles, is now accelerated by human activities and its impacts are felt in all corners of our planet. Only through collective action, involving all stakeholders and people, we can find a solution. It has been clear since the very beginning that the Sustainable Development Goal 13 is not a standalone issue, as the impacts of rapidly changing climate spill over to all other goals. </a:t>
            </a:r>
          </a:p>
          <a:p>
            <a:endParaRPr lang="en-US" sz="1600" dirty="0"/>
          </a:p>
          <a:p>
            <a:r>
              <a:rPr lang="en-US" sz="1600" i="1" kern="1200" dirty="0">
                <a:solidFill>
                  <a:schemeClr val="tx1"/>
                </a:solidFill>
                <a:latin typeface="+mn-lt"/>
                <a:ea typeface="+mn-ea"/>
                <a:cs typeface="+mn-cs"/>
              </a:rPr>
              <a:t>Probabilistic Event Attribution</a:t>
            </a:r>
          </a:p>
          <a:p>
            <a:endParaRPr lang="en-GB" sz="1600" kern="1200" dirty="0">
              <a:solidFill>
                <a:schemeClr val="tx1"/>
              </a:solidFill>
              <a:latin typeface="+mn-lt"/>
              <a:ea typeface="+mn-ea"/>
              <a:cs typeface="+mn-cs"/>
            </a:endParaRPr>
          </a:p>
          <a:p>
            <a:r>
              <a:rPr lang="en-US" sz="1600" kern="1200" dirty="0">
                <a:solidFill>
                  <a:schemeClr val="tx1"/>
                </a:solidFill>
                <a:latin typeface="+mn-lt"/>
                <a:ea typeface="+mn-ea"/>
                <a:cs typeface="+mn-cs"/>
              </a:rPr>
              <a:t>It is today already possible to say how much more likely an extreme weather event is as a result of climate change. The emerging field of attribution science, called Probabilistic Event Attribution (PEA), is improving rapidly. It allows scientists to perform quantitative assessments and say with a level of certainty how much climate change increased the likelihood of an event. Studies have shown that climate change is indeed worsening the impacts of natural disasters, including hurricanes, harmful algal outbreaks, megafires, droughts, and floods. Simply put, changes in the global climate exacerbate climate hazards and amplify the risk of extreme weather disasters. Increase </a:t>
            </a:r>
            <a:endParaRPr lang="en-GB" sz="1600" b="0" dirty="0">
              <a:effectLst/>
            </a:endParaRPr>
          </a:p>
          <a:p>
            <a:endParaRPr lang="en-GB" dirty="0"/>
          </a:p>
        </p:txBody>
      </p:sp>
      <p:sp>
        <p:nvSpPr>
          <p:cNvPr id="4" name="Slide Number Placeholder 3"/>
          <p:cNvSpPr>
            <a:spLocks noGrp="1"/>
          </p:cNvSpPr>
          <p:nvPr>
            <p:ph type="sldNum"/>
          </p:nvPr>
        </p:nvSpPr>
        <p:spPr/>
        <p:txBody>
          <a:bodyPr/>
          <a:lstStyle/>
          <a:p>
            <a:pPr algn="r"/>
            <a:fld id="{5D3279AF-2FAF-49C3-9E10-E6D2B0C7FFBE}" type="slidenum">
              <a:rPr lang="es-ES" sz="1400" b="0" strike="noStrike" spc="-1" smtClean="0">
                <a:latin typeface="Times New Roman"/>
              </a:rPr>
              <a:t>3</a:t>
            </a:fld>
            <a:endParaRPr lang="es-ES" sz="1400" b="0" strike="noStrike" spc="-1">
              <a:latin typeface="Times New Roman"/>
            </a:endParaRPr>
          </a:p>
        </p:txBody>
      </p:sp>
    </p:spTree>
    <p:extLst>
      <p:ext uri="{BB962C8B-B14F-4D97-AF65-F5344CB8AC3E}">
        <p14:creationId xmlns:p14="http://schemas.microsoft.com/office/powerpoint/2010/main" val="1888453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of air and water temperatures leads to rising sea levels, supercharged storms and higher wind speeds, more intense and prolonged droughts, heavier precipitation and flooding. </a:t>
            </a:r>
            <a:endParaRPr lang="en-GB" sz="1200" kern="1200" dirty="0">
              <a:solidFill>
                <a:schemeClr val="tx1"/>
              </a:solidFill>
              <a:latin typeface="+mn-lt"/>
              <a:ea typeface="+mn-ea"/>
              <a:cs typeface="+mn-cs"/>
            </a:endParaRPr>
          </a:p>
          <a:p>
            <a:endParaRPr lang="en-US" dirty="0"/>
          </a:p>
          <a:p>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3394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812800"/>
            <a:ext cx="5343525"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p:nvPr>
        </p:nvSpPr>
        <p:spPr/>
        <p:txBody>
          <a:bodyPr/>
          <a:lstStyle/>
          <a:p>
            <a:pPr algn="r"/>
            <a:fld id="{5D3279AF-2FAF-49C3-9E10-E6D2B0C7FFBE}" type="slidenum">
              <a:rPr lang="es-ES" sz="1400" b="0" strike="noStrike" spc="-1" smtClean="0">
                <a:latin typeface="Times New Roman"/>
              </a:rPr>
              <a:t>5</a:t>
            </a:fld>
            <a:endParaRPr lang="es-ES" sz="1400" b="0" strike="noStrike" spc="-1">
              <a:latin typeface="Times New Roman"/>
            </a:endParaRPr>
          </a:p>
        </p:txBody>
      </p:sp>
    </p:spTree>
    <p:extLst>
      <p:ext uri="{BB962C8B-B14F-4D97-AF65-F5344CB8AC3E}">
        <p14:creationId xmlns:p14="http://schemas.microsoft.com/office/powerpoint/2010/main" val="3777453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3200" b="0" strike="noStrike" spc="-1">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3200" b="0" strike="noStrike" spc="-1">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3200" b="0" strike="noStrike" spc="-1">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3200" b="0" strike="noStrike" spc="-1">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3200" b="0" strike="noStrike" spc="-1">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3200" b="0" strike="noStrike" spc="-1">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EE6A2D-A57F-4884-AC7E-BEABA9C9BC29}"/>
              </a:ext>
            </a:extLst>
          </p:cNvPr>
          <p:cNvSpPr/>
          <p:nvPr userDrawn="1"/>
        </p:nvSpPr>
        <p:spPr>
          <a:xfrm>
            <a:off x="3140439" y="0"/>
            <a:ext cx="6003561" cy="3650104"/>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199275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5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5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
        <p:nvSpPr>
          <p:cNvPr id="5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5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5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6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6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6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65"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es-ES" sz="3200" b="0" strike="noStrike" spc="-1">
              <a:latin typeface="Arial"/>
            </a:endParaRPr>
          </a:p>
        </p:txBody>
      </p:sp>
      <p:sp>
        <p:nvSpPr>
          <p:cNvPr id="66"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6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6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7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
        <p:nvSpPr>
          <p:cNvPr id="71"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73"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es-ES" sz="3200" b="0" strike="noStrike" spc="-1">
              <a:latin typeface="Arial"/>
            </a:endParaRPr>
          </a:p>
        </p:txBody>
      </p:sp>
      <p:sp>
        <p:nvSpPr>
          <p:cNvPr id="74"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es-ES" sz="3200" b="0" strike="noStrike" spc="-1">
              <a:latin typeface="Arial"/>
            </a:endParaRPr>
          </a:p>
        </p:txBody>
      </p:sp>
      <p:sp>
        <p:nvSpPr>
          <p:cNvPr id="75"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es-ES" sz="3200" b="0" strike="noStrike" spc="-1">
              <a:latin typeface="Arial"/>
            </a:endParaRPr>
          </a:p>
        </p:txBody>
      </p:sp>
      <p:sp>
        <p:nvSpPr>
          <p:cNvPr id="76"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es-ES" sz="3200" b="0" strike="noStrike" spc="-1">
              <a:latin typeface="Arial"/>
            </a:endParaRPr>
          </a:p>
        </p:txBody>
      </p:sp>
      <p:sp>
        <p:nvSpPr>
          <p:cNvPr id="77"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es-ES" sz="3200" b="0" strike="noStrike" spc="-1">
              <a:latin typeface="Arial"/>
            </a:endParaRPr>
          </a:p>
        </p:txBody>
      </p:sp>
      <p:sp>
        <p:nvSpPr>
          <p:cNvPr id="78"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s-E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es-ES" sz="3200" b="0" strike="noStrike" spc="-1">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es-ES" sz="3200" b="0" strike="noStrike" spc="-1">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s-ES" sz="4400" b="0" strike="noStrike" spc="-1">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es-ES" sz="3200" b="0" strike="noStrike" spc="-1">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es-ES" sz="3200" b="0" strike="noStrike" spc="-1">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es-E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5"/>
          <a:stretch>
            <a:fillRect/>
          </a:stretch>
        </a:blipFill>
        <a:effectLst/>
      </p:bgPr>
    </p:bg>
    <p:spTree>
      <p:nvGrpSpPr>
        <p:cNvPr id="1" name=""/>
        <p:cNvGrpSpPr/>
        <p:nvPr/>
      </p:nvGrpSpPr>
      <p:grpSpPr>
        <a:xfrm>
          <a:off x="0" y="0"/>
          <a:ext cx="0" cy="0"/>
          <a:chOff x="0" y="0"/>
          <a:chExt cx="0" cy="0"/>
        </a:xfrm>
      </p:grpSpPr>
      <p:sp>
        <p:nvSpPr>
          <p:cNvPr id="3" name="CustomShape 1"/>
          <p:cNvSpPr/>
          <p:nvPr/>
        </p:nvSpPr>
        <p:spPr>
          <a:xfrm>
            <a:off x="2733120" y="216000"/>
            <a:ext cx="6002640" cy="3648960"/>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p:style>
      </p:sp>
      <p:sp>
        <p:nvSpPr>
          <p:cNvPr id="4"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latin typeface="Arial"/>
              </a:rPr>
              <a:t>Click to edit the title text format</a:t>
            </a:r>
          </a:p>
        </p:txBody>
      </p:sp>
      <p:sp>
        <p:nvSpPr>
          <p:cNvPr id="2" name="PlaceHolder 3"/>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FFFFFF"/>
              </a:buClr>
              <a:buSzPct val="45000"/>
              <a:buFont typeface="Wingdings" charset="2"/>
              <a:buChar char=""/>
            </a:pPr>
            <a:r>
              <a:rPr lang="es-ES" sz="3200" b="0" strike="noStrike" spc="-1">
                <a:latin typeface="Arial"/>
              </a:rPr>
              <a:t>Click to edit the outline text format</a:t>
            </a:r>
          </a:p>
          <a:p>
            <a:pPr marL="864000" lvl="1" indent="-324000">
              <a:spcBef>
                <a:spcPts val="1134"/>
              </a:spcBef>
              <a:buClr>
                <a:srgbClr val="FFFFFF"/>
              </a:buClr>
              <a:buSzPct val="75000"/>
              <a:buFont typeface="Symbol" charset="2"/>
              <a:buChar char=""/>
            </a:pPr>
            <a:r>
              <a:rPr lang="es-ES" sz="2800" b="0" strike="noStrike" spc="-1">
                <a:latin typeface="Arial"/>
              </a:rPr>
              <a:t>Second Outline Level</a:t>
            </a:r>
          </a:p>
          <a:p>
            <a:pPr marL="1296000" lvl="2" indent="-288000">
              <a:spcBef>
                <a:spcPts val="850"/>
              </a:spcBef>
              <a:buClr>
                <a:srgbClr val="FFFFFF"/>
              </a:buClr>
              <a:buSzPct val="45000"/>
              <a:buFont typeface="Wingdings" charset="2"/>
              <a:buChar char=""/>
            </a:pPr>
            <a:r>
              <a:rPr lang="es-ES" sz="2400" b="0" strike="noStrike" spc="-1">
                <a:latin typeface="Arial"/>
              </a:rPr>
              <a:t>Third Outline Level</a:t>
            </a:r>
          </a:p>
          <a:p>
            <a:pPr marL="1728000" lvl="3" indent="-216000">
              <a:spcBef>
                <a:spcPts val="567"/>
              </a:spcBef>
              <a:buClr>
                <a:srgbClr val="FFFFFF"/>
              </a:buClr>
              <a:buSzPct val="75000"/>
              <a:buFont typeface="Symbol" charset="2"/>
              <a:buChar char=""/>
            </a:pPr>
            <a:r>
              <a:rPr lang="es-ES" sz="2000" b="0" strike="noStrike" spc="-1">
                <a:latin typeface="Arial"/>
              </a:rPr>
              <a:t>Fourth Outline Level</a:t>
            </a:r>
          </a:p>
          <a:p>
            <a:pPr marL="2160000" lvl="4" indent="-216000">
              <a:spcBef>
                <a:spcPts val="283"/>
              </a:spcBef>
              <a:buClr>
                <a:srgbClr val="FFFFFF"/>
              </a:buClr>
              <a:buSzPct val="45000"/>
              <a:buFont typeface="Wingdings" charset="2"/>
              <a:buChar char=""/>
            </a:pPr>
            <a:r>
              <a:rPr lang="es-ES" sz="2000" b="0" strike="noStrike" spc="-1">
                <a:latin typeface="Arial"/>
              </a:rPr>
              <a:t>Fifth Outline Level</a:t>
            </a:r>
          </a:p>
          <a:p>
            <a:pPr marL="2592000" lvl="5" indent="-216000">
              <a:spcBef>
                <a:spcPts val="283"/>
              </a:spcBef>
              <a:buClr>
                <a:srgbClr val="FFFFFF"/>
              </a:buClr>
              <a:buSzPct val="45000"/>
              <a:buFont typeface="Wingdings" charset="2"/>
              <a:buChar char=""/>
            </a:pPr>
            <a:r>
              <a:rPr lang="es-ES" sz="2000" b="0" strike="noStrike" spc="-1">
                <a:latin typeface="Arial"/>
              </a:rPr>
              <a:t>Sixth Outline Level</a:t>
            </a:r>
          </a:p>
          <a:p>
            <a:pPr marL="3024000" lvl="6" indent="-216000">
              <a:spcBef>
                <a:spcPts val="283"/>
              </a:spcBef>
              <a:buClr>
                <a:srgbClr val="FFFFFF"/>
              </a:buClr>
              <a:buSzPct val="45000"/>
              <a:buFont typeface="Wingdings" charset="2"/>
              <a:buChar char=""/>
            </a:pPr>
            <a:r>
              <a:rPr lang="es-E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fillRect/>
          </a:stretch>
        </a:blipFill>
        <a:effectLst/>
      </p:bgPr>
    </p:bg>
    <p:spTree>
      <p:nvGrpSpPr>
        <p:cNvPr id="1" name=""/>
        <p:cNvGrpSpPr/>
        <p:nvPr/>
      </p:nvGrpSpPr>
      <p:grpSpPr>
        <a:xfrm>
          <a:off x="0" y="0"/>
          <a:ext cx="0" cy="0"/>
          <a:chOff x="0" y="0"/>
          <a:chExt cx="0" cy="0"/>
        </a:xfrm>
      </p:grpSpPr>
      <p:sp>
        <p:nvSpPr>
          <p:cNvPr id="39" name="CustomShape 1"/>
          <p:cNvSpPr/>
          <p:nvPr/>
        </p:nvSpPr>
        <p:spPr>
          <a:xfrm>
            <a:off x="8509680" y="6611760"/>
            <a:ext cx="633240" cy="393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000" b="0" strike="noStrike" spc="-1">
                <a:solidFill>
                  <a:srgbClr val="000000"/>
                </a:solidFill>
                <a:latin typeface="Calibri"/>
                <a:ea typeface="DejaVu Sans"/>
              </a:rPr>
              <a:t>Slide </a:t>
            </a:r>
            <a:fld id="{CB703EC6-AD66-487D-B4D5-F466C7915CFA}" type="slidenum">
              <a:rPr lang="es-ES" sz="1000" b="0" strike="noStrike" spc="-1">
                <a:solidFill>
                  <a:srgbClr val="000000"/>
                </a:solidFill>
                <a:latin typeface="Calibri"/>
                <a:ea typeface="DejaVu Sans"/>
              </a:rPr>
              <a:t>‹#›</a:t>
            </a:fld>
            <a:endParaRPr lang="es-ES" sz="1000" b="0" strike="noStrike" spc="-1">
              <a:latin typeface="Arial"/>
            </a:endParaRPr>
          </a:p>
        </p:txBody>
      </p:sp>
      <p:sp>
        <p:nvSpPr>
          <p:cNvPr id="40" name="CustomShape 2"/>
          <p:cNvSpPr/>
          <p:nvPr/>
        </p:nvSpPr>
        <p:spPr>
          <a:xfrm>
            <a:off x="3826080" y="0"/>
            <a:ext cx="5316840" cy="1198080"/>
          </a:xfrm>
          <a:prstGeom prst="rect">
            <a:avLst/>
          </a:prstGeom>
          <a:solidFill>
            <a:srgbClr val="01244A"/>
          </a:solidFill>
          <a:ln>
            <a:noFill/>
          </a:ln>
        </p:spPr>
        <p:style>
          <a:lnRef idx="2">
            <a:schemeClr val="accent1">
              <a:shade val="50000"/>
            </a:schemeClr>
          </a:lnRef>
          <a:fillRef idx="1">
            <a:schemeClr val="accent1"/>
          </a:fillRef>
          <a:effectRef idx="0">
            <a:schemeClr val="accent1"/>
          </a:effectRef>
          <a:fontRef idx="minor"/>
        </p:style>
      </p:sp>
      <p:sp>
        <p:nvSpPr>
          <p:cNvPr id="41" name="PlaceHolder 3"/>
          <p:cNvSpPr>
            <a:spLocks noGrp="1"/>
          </p:cNvSpPr>
          <p:nvPr>
            <p:ph type="title"/>
          </p:nvPr>
        </p:nvSpPr>
        <p:spPr>
          <a:xfrm>
            <a:off x="457200" y="273600"/>
            <a:ext cx="8229240" cy="1144800"/>
          </a:xfrm>
          <a:prstGeom prst="rect">
            <a:avLst/>
          </a:prstGeom>
        </p:spPr>
        <p:txBody>
          <a:bodyPr lIns="0" tIns="0" rIns="0" bIns="0" anchor="ctr"/>
          <a:lstStyle/>
          <a:p>
            <a:pPr algn="ctr"/>
            <a:r>
              <a:rPr lang="es-ES" sz="4400" b="0" strike="noStrike" spc="-1">
                <a:latin typeface="Arial"/>
              </a:rPr>
              <a:t>Click to edit the title text format</a:t>
            </a:r>
          </a:p>
        </p:txBody>
      </p:sp>
      <p:sp>
        <p:nvSpPr>
          <p:cNvPr id="42" name="PlaceHolder 4"/>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E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s-ES" sz="2800" b="0" strike="noStrike" spc="-1">
                <a:latin typeface="Arial"/>
              </a:rPr>
              <a:t>Second Outline Level</a:t>
            </a:r>
          </a:p>
          <a:p>
            <a:pPr marL="1296000" lvl="2" indent="-288000">
              <a:spcBef>
                <a:spcPts val="850"/>
              </a:spcBef>
              <a:buClr>
                <a:srgbClr val="000000"/>
              </a:buClr>
              <a:buSzPct val="45000"/>
              <a:buFont typeface="Wingdings" charset="2"/>
              <a:buChar char=""/>
            </a:pPr>
            <a:r>
              <a:rPr lang="es-ES" sz="2400" b="0" strike="noStrike" spc="-1">
                <a:latin typeface="Arial"/>
              </a:rPr>
              <a:t>Third Outline Level</a:t>
            </a:r>
          </a:p>
          <a:p>
            <a:pPr marL="1728000" lvl="3" indent="-216000">
              <a:spcBef>
                <a:spcPts val="567"/>
              </a:spcBef>
              <a:buClr>
                <a:srgbClr val="000000"/>
              </a:buClr>
              <a:buSzPct val="75000"/>
              <a:buFont typeface="Symbol" charset="2"/>
              <a:buChar char=""/>
            </a:pPr>
            <a:r>
              <a:rPr lang="es-ES" sz="2000" b="0" strike="noStrike" spc="-1">
                <a:latin typeface="Arial"/>
              </a:rPr>
              <a:t>Fourth Outline Level</a:t>
            </a:r>
          </a:p>
          <a:p>
            <a:pPr marL="2160000" lvl="4" indent="-216000">
              <a:spcBef>
                <a:spcPts val="283"/>
              </a:spcBef>
              <a:buClr>
                <a:srgbClr val="000000"/>
              </a:buClr>
              <a:buSzPct val="45000"/>
              <a:buFont typeface="Wingdings" charset="2"/>
              <a:buChar char=""/>
            </a:pPr>
            <a:r>
              <a:rPr lang="es-ES" sz="2000" b="0" strike="noStrike" spc="-1">
                <a:latin typeface="Arial"/>
              </a:rPr>
              <a:t>Fifth Outline Level</a:t>
            </a:r>
          </a:p>
          <a:p>
            <a:pPr marL="2592000" lvl="5" indent="-216000">
              <a:spcBef>
                <a:spcPts val="283"/>
              </a:spcBef>
              <a:buClr>
                <a:srgbClr val="000000"/>
              </a:buClr>
              <a:buSzPct val="45000"/>
              <a:buFont typeface="Wingdings" charset="2"/>
              <a:buChar char=""/>
            </a:pPr>
            <a:r>
              <a:rPr lang="es-ES" sz="2000" b="0" strike="noStrike" spc="-1">
                <a:latin typeface="Arial"/>
              </a:rPr>
              <a:t>Sixth Outline Level</a:t>
            </a:r>
          </a:p>
          <a:p>
            <a:pPr marL="3024000" lvl="6" indent="-216000">
              <a:spcBef>
                <a:spcPts val="283"/>
              </a:spcBef>
              <a:buClr>
                <a:srgbClr val="000000"/>
              </a:buClr>
              <a:buSzPct val="45000"/>
              <a:buFont typeface="Wingdings" charset="2"/>
              <a:buChar char=""/>
            </a:pPr>
            <a:r>
              <a:rPr lang="es-E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hyperlink" Target="https://www.unoosa.org/oosa/en/ourwork/psa/emnrm/climatechange.html" TargetMode="External"/><Relationship Id="rId2" Type="http://schemas.openxmlformats.org/officeDocument/2006/relationships/hyperlink" Target="http://www.un-spider.org/" TargetMode="External"/><Relationship Id="rId1" Type="http://schemas.openxmlformats.org/officeDocument/2006/relationships/slideLayout" Target="../slideLayouts/slideLayout6.xml"/><Relationship Id="rId4" Type="http://schemas.openxmlformats.org/officeDocument/2006/relationships/hyperlink" Target="https://www.spaceclimateobservatory.org/about-sc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4BB16D-0C4E-404C-B5AA-DFDA7D6A19DB}"/>
              </a:ext>
            </a:extLst>
          </p:cNvPr>
          <p:cNvSpPr txBox="1"/>
          <p:nvPr/>
        </p:nvSpPr>
        <p:spPr>
          <a:xfrm>
            <a:off x="187890" y="3429000"/>
            <a:ext cx="9144000" cy="1077218"/>
          </a:xfrm>
          <a:prstGeom prst="rect">
            <a:avLst/>
          </a:prstGeom>
          <a:noFill/>
        </p:spPr>
        <p:txBody>
          <a:bodyPr wrap="square" rtlCol="0">
            <a:spAutoFit/>
          </a:bodyPr>
          <a:lstStyle/>
          <a:p>
            <a:pPr algn="ctr"/>
            <a:r>
              <a:rPr lang="en-GB" sz="3200" dirty="0">
                <a:solidFill>
                  <a:schemeClr val="bg1"/>
                </a:solidFill>
                <a:latin typeface="Calibri Light" panose="020F0302020204030204" pitchFamily="34" charset="0"/>
                <a:cs typeface="Calibri Light" panose="020F0302020204030204" pitchFamily="34" charset="0"/>
              </a:rPr>
              <a:t>Space Based Information for Disaster Management and Emergency Response  </a:t>
            </a:r>
          </a:p>
        </p:txBody>
      </p:sp>
      <p:sp>
        <p:nvSpPr>
          <p:cNvPr id="3" name="TextBox 2">
            <a:extLst>
              <a:ext uri="{FF2B5EF4-FFF2-40B4-BE49-F238E27FC236}">
                <a16:creationId xmlns:a16="http://schemas.microsoft.com/office/drawing/2014/main" id="{60561ED5-C488-4E79-8998-D0C3D4104003}"/>
              </a:ext>
            </a:extLst>
          </p:cNvPr>
          <p:cNvSpPr txBox="1"/>
          <p:nvPr/>
        </p:nvSpPr>
        <p:spPr>
          <a:xfrm>
            <a:off x="6752329" y="5471884"/>
            <a:ext cx="1818126" cy="830997"/>
          </a:xfrm>
          <a:prstGeom prst="rect">
            <a:avLst/>
          </a:prstGeom>
          <a:noFill/>
        </p:spPr>
        <p:txBody>
          <a:bodyPr wrap="none" rtlCol="0">
            <a:spAutoFit/>
          </a:bodyPr>
          <a:lstStyle/>
          <a:p>
            <a:r>
              <a:rPr lang="en-GB" sz="2400" dirty="0">
                <a:solidFill>
                  <a:schemeClr val="bg1"/>
                </a:solidFill>
                <a:latin typeface="Calibri Light" panose="020F0302020204030204" pitchFamily="34" charset="0"/>
                <a:cs typeface="Calibri Light" panose="020F0302020204030204" pitchFamily="34" charset="0"/>
              </a:rPr>
              <a:t>Coen Bussink</a:t>
            </a:r>
          </a:p>
          <a:p>
            <a:r>
              <a:rPr lang="en-GB" sz="2400" dirty="0">
                <a:solidFill>
                  <a:schemeClr val="bg1"/>
                </a:solidFill>
                <a:latin typeface="Calibri Light" panose="020F0302020204030204" pitchFamily="34" charset="0"/>
                <a:cs typeface="Calibri Light" panose="020F0302020204030204" pitchFamily="34" charset="0"/>
              </a:rPr>
              <a:t>August 2020</a:t>
            </a:r>
          </a:p>
        </p:txBody>
      </p:sp>
      <p:sp>
        <p:nvSpPr>
          <p:cNvPr id="4" name="TextBox 3">
            <a:extLst>
              <a:ext uri="{FF2B5EF4-FFF2-40B4-BE49-F238E27FC236}">
                <a16:creationId xmlns:a16="http://schemas.microsoft.com/office/drawing/2014/main" id="{464BB16D-0C4E-404C-B5AA-DFDA7D6A19DB}"/>
              </a:ext>
            </a:extLst>
          </p:cNvPr>
          <p:cNvSpPr txBox="1"/>
          <p:nvPr/>
        </p:nvSpPr>
        <p:spPr>
          <a:xfrm>
            <a:off x="-100208" y="2281543"/>
            <a:ext cx="9144000" cy="707886"/>
          </a:xfrm>
          <a:prstGeom prst="rect">
            <a:avLst/>
          </a:prstGeom>
          <a:noFill/>
        </p:spPr>
        <p:txBody>
          <a:bodyPr wrap="square" rtlCol="0">
            <a:spAutoFit/>
          </a:bodyPr>
          <a:lstStyle/>
          <a:p>
            <a:pPr algn="ctr"/>
            <a:r>
              <a:rPr lang="en-GB" sz="4000" b="1" dirty="0">
                <a:solidFill>
                  <a:schemeClr val="bg1"/>
                </a:solidFill>
                <a:latin typeface="Calibri Light" panose="020F0302020204030204" pitchFamily="34" charset="0"/>
                <a:cs typeface="Calibri Light" panose="020F0302020204030204" pitchFamily="34" charset="0"/>
              </a:rPr>
              <a:t>Disasters, climate change and UN-SPIDER</a:t>
            </a:r>
          </a:p>
        </p:txBody>
      </p:sp>
    </p:spTree>
    <p:extLst>
      <p:ext uri="{BB962C8B-B14F-4D97-AF65-F5344CB8AC3E}">
        <p14:creationId xmlns:p14="http://schemas.microsoft.com/office/powerpoint/2010/main" val="502194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E0F00-6992-463C-AC9B-06C6AC333B20}"/>
              </a:ext>
            </a:extLst>
          </p:cNvPr>
          <p:cNvSpPr>
            <a:spLocks noGrp="1"/>
          </p:cNvSpPr>
          <p:nvPr>
            <p:ph type="title"/>
          </p:nvPr>
        </p:nvSpPr>
        <p:spPr>
          <a:xfrm>
            <a:off x="269310" y="1275682"/>
            <a:ext cx="8229240" cy="1144800"/>
          </a:xfrm>
        </p:spPr>
        <p:txBody>
          <a:bodyPr/>
          <a:lstStyle/>
          <a:p>
            <a:r>
              <a:rPr lang="de-DE" dirty="0"/>
              <a:t>UN-SPIDER</a:t>
            </a:r>
            <a:endParaRPr lang="en-GB" dirty="0"/>
          </a:p>
        </p:txBody>
      </p:sp>
      <p:pic>
        <p:nvPicPr>
          <p:cNvPr id="5" name="Picture 2" descr="O:\UN-SPIDER\Presentations\2013_BBK\Photos\EOC_Erde (2).jpg">
            <a:extLst>
              <a:ext uri="{FF2B5EF4-FFF2-40B4-BE49-F238E27FC236}">
                <a16:creationId xmlns:a16="http://schemas.microsoft.com/office/drawing/2014/main" id="{82AB1DFA-8E19-499D-ADAB-5D38E99B7FBA}"/>
              </a:ext>
            </a:extLst>
          </p:cNvPr>
          <p:cNvPicPr>
            <a:picLocks noChangeAspect="1" noChangeArrowheads="1"/>
          </p:cNvPicPr>
          <p:nvPr/>
        </p:nvPicPr>
        <p:blipFill>
          <a:blip r:embed="rId3" cstate="print">
            <a:lum bright="3000"/>
          </a:blip>
          <a:srcRect r="41437" b="28125"/>
          <a:stretch>
            <a:fillRect/>
          </a:stretch>
        </p:blipFill>
        <p:spPr bwMode="auto">
          <a:xfrm>
            <a:off x="4860032" y="1600200"/>
            <a:ext cx="4283968" cy="5257800"/>
          </a:xfrm>
          <a:prstGeom prst="rect">
            <a:avLst/>
          </a:prstGeom>
          <a:noFill/>
        </p:spPr>
      </p:pic>
      <p:sp>
        <p:nvSpPr>
          <p:cNvPr id="4" name="Text Placeholder 3">
            <a:extLst>
              <a:ext uri="{FF2B5EF4-FFF2-40B4-BE49-F238E27FC236}">
                <a16:creationId xmlns:a16="http://schemas.microsoft.com/office/drawing/2014/main" id="{856BBBDD-4AAF-4CCA-863B-12857AFCC182}"/>
              </a:ext>
            </a:extLst>
          </p:cNvPr>
          <p:cNvSpPr>
            <a:spLocks noGrp="1"/>
          </p:cNvSpPr>
          <p:nvPr>
            <p:ph type="body"/>
          </p:nvPr>
        </p:nvSpPr>
        <p:spPr>
          <a:xfrm>
            <a:off x="269309" y="2681758"/>
            <a:ext cx="5592871" cy="2975716"/>
          </a:xfrm>
        </p:spPr>
        <p:txBody>
          <a:bodyPr>
            <a:normAutofit/>
          </a:bodyPr>
          <a:lstStyle/>
          <a:p>
            <a:pPr marL="0" indent="0">
              <a:lnSpc>
                <a:spcPct val="100000"/>
              </a:lnSpc>
              <a:buNone/>
            </a:pPr>
            <a:r>
              <a:rPr lang="de-DE" sz="3200" dirty="0" err="1"/>
              <a:t>Ensure</a:t>
            </a:r>
            <a:r>
              <a:rPr lang="de-DE" sz="3200" dirty="0"/>
              <a:t> </a:t>
            </a:r>
            <a:r>
              <a:rPr lang="de-DE" sz="3200" dirty="0" err="1"/>
              <a:t>that</a:t>
            </a:r>
            <a:r>
              <a:rPr lang="de-DE" sz="3200" dirty="0"/>
              <a:t> all countries </a:t>
            </a:r>
            <a:r>
              <a:rPr lang="de-DE" sz="3200" dirty="0" err="1"/>
              <a:t>have</a:t>
            </a:r>
            <a:r>
              <a:rPr lang="de-DE" sz="3200" dirty="0"/>
              <a:t> </a:t>
            </a:r>
            <a:r>
              <a:rPr lang="de-DE" sz="3200" dirty="0" err="1"/>
              <a:t>access</a:t>
            </a:r>
            <a:r>
              <a:rPr lang="de-DE" sz="3200" dirty="0"/>
              <a:t> </a:t>
            </a:r>
            <a:r>
              <a:rPr lang="de-DE" sz="3200" dirty="0" err="1"/>
              <a:t>to</a:t>
            </a:r>
            <a:r>
              <a:rPr lang="de-DE" sz="3200" dirty="0"/>
              <a:t> and </a:t>
            </a:r>
            <a:r>
              <a:rPr lang="de-DE" sz="3200" dirty="0" err="1"/>
              <a:t>develop</a:t>
            </a:r>
            <a:r>
              <a:rPr lang="de-DE" sz="3200" dirty="0"/>
              <a:t> </a:t>
            </a:r>
            <a:r>
              <a:rPr lang="de-DE" sz="3200" dirty="0" err="1"/>
              <a:t>the</a:t>
            </a:r>
            <a:r>
              <a:rPr lang="de-DE" sz="3200" dirty="0"/>
              <a:t> </a:t>
            </a:r>
            <a:r>
              <a:rPr lang="de-DE" sz="3200" dirty="0" err="1"/>
              <a:t>capacity</a:t>
            </a:r>
            <a:r>
              <a:rPr lang="de-DE" sz="3200" dirty="0"/>
              <a:t> </a:t>
            </a:r>
            <a:r>
              <a:rPr lang="de-DE" sz="3200" dirty="0" err="1"/>
              <a:t>to</a:t>
            </a:r>
            <a:r>
              <a:rPr lang="de-DE" sz="3200" dirty="0"/>
              <a:t> </a:t>
            </a:r>
            <a:r>
              <a:rPr lang="de-DE" sz="3200" dirty="0" err="1"/>
              <a:t>use</a:t>
            </a:r>
            <a:r>
              <a:rPr lang="de-DE" sz="3200" dirty="0"/>
              <a:t> all </a:t>
            </a:r>
            <a:r>
              <a:rPr lang="de-DE" sz="3200" dirty="0" err="1"/>
              <a:t>types</a:t>
            </a:r>
            <a:r>
              <a:rPr lang="de-DE" sz="3200" dirty="0"/>
              <a:t> </a:t>
            </a:r>
            <a:r>
              <a:rPr lang="de-DE" sz="3200" dirty="0" err="1"/>
              <a:t>of</a:t>
            </a:r>
            <a:r>
              <a:rPr lang="de-DE" sz="3200" dirty="0"/>
              <a:t> </a:t>
            </a:r>
            <a:r>
              <a:rPr lang="de-DE" sz="3200" b="1" dirty="0" err="1"/>
              <a:t>space-based</a:t>
            </a:r>
            <a:r>
              <a:rPr lang="de-DE" sz="3200" b="1" dirty="0"/>
              <a:t> </a:t>
            </a:r>
            <a:r>
              <a:rPr lang="de-DE" sz="3200" b="1" dirty="0" err="1"/>
              <a:t>information</a:t>
            </a:r>
            <a:r>
              <a:rPr lang="de-DE" sz="3200" b="1" dirty="0"/>
              <a:t> </a:t>
            </a:r>
            <a:r>
              <a:rPr lang="de-DE" sz="3200" dirty="0" err="1"/>
              <a:t>to</a:t>
            </a:r>
            <a:r>
              <a:rPr lang="de-DE" sz="3200" dirty="0"/>
              <a:t> support </a:t>
            </a:r>
            <a:r>
              <a:rPr lang="de-DE" sz="3200" dirty="0" err="1"/>
              <a:t>the</a:t>
            </a:r>
            <a:r>
              <a:rPr lang="de-DE" sz="3200" dirty="0"/>
              <a:t> </a:t>
            </a:r>
            <a:r>
              <a:rPr lang="de-DE" sz="3200" b="1" dirty="0" err="1"/>
              <a:t>full</a:t>
            </a:r>
            <a:r>
              <a:rPr lang="de-DE" sz="3200" b="1" dirty="0"/>
              <a:t> </a:t>
            </a:r>
            <a:r>
              <a:rPr lang="de-DE" sz="3200" b="1" dirty="0" err="1"/>
              <a:t>disaster</a:t>
            </a:r>
            <a:r>
              <a:rPr lang="de-DE" sz="3200" b="1" dirty="0"/>
              <a:t> </a:t>
            </a:r>
            <a:r>
              <a:rPr lang="de-DE" sz="3200" b="1" dirty="0" err="1"/>
              <a:t>management</a:t>
            </a:r>
            <a:r>
              <a:rPr lang="de-DE" sz="3200" b="1" dirty="0"/>
              <a:t> </a:t>
            </a:r>
            <a:r>
              <a:rPr lang="de-DE" sz="3200" b="1" dirty="0" err="1"/>
              <a:t>cycle</a:t>
            </a:r>
            <a:endParaRPr lang="en-GB" sz="3200" b="1" dirty="0"/>
          </a:p>
        </p:txBody>
      </p:sp>
    </p:spTree>
    <p:extLst>
      <p:ext uri="{BB962C8B-B14F-4D97-AF65-F5344CB8AC3E}">
        <p14:creationId xmlns:p14="http://schemas.microsoft.com/office/powerpoint/2010/main" val="364840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720FDE2-CD84-4DBE-A25D-01A727071B86}"/>
              </a:ext>
            </a:extLst>
          </p:cNvPr>
          <p:cNvSpPr>
            <a:spLocks noGrp="1"/>
          </p:cNvSpPr>
          <p:nvPr>
            <p:ph type="body"/>
          </p:nvPr>
        </p:nvSpPr>
        <p:spPr>
          <a:xfrm>
            <a:off x="150313" y="2338584"/>
            <a:ext cx="2787918" cy="4388176"/>
          </a:xfrm>
        </p:spPr>
        <p:txBody>
          <a:bodyPr>
            <a:noAutofit/>
          </a:bodyPr>
          <a:lstStyle/>
          <a:p>
            <a:pPr defTabSz="342900">
              <a:spcAft>
                <a:spcPts val="300"/>
              </a:spcAft>
              <a:defRPr/>
            </a:pPr>
            <a:r>
              <a:rPr lang="en-US" sz="2000" dirty="0">
                <a:latin typeface="+mn-lt"/>
                <a:ea typeface="+mn-ea"/>
                <a:cs typeface="+mn-cs"/>
              </a:rPr>
              <a:t>Monitoring of essential climate variables need space satellites</a:t>
            </a:r>
          </a:p>
          <a:p>
            <a:pPr>
              <a:spcAft>
                <a:spcPts val="300"/>
              </a:spcAft>
            </a:pPr>
            <a:endParaRPr lang="en-US" sz="2000" dirty="0">
              <a:latin typeface="+mn-lt"/>
              <a:ea typeface="+mn-ea"/>
              <a:cs typeface="+mn-cs"/>
            </a:endParaRPr>
          </a:p>
          <a:p>
            <a:pPr>
              <a:spcAft>
                <a:spcPts val="300"/>
              </a:spcAft>
            </a:pPr>
            <a:r>
              <a:rPr lang="en-US" sz="2000" dirty="0">
                <a:latin typeface="+mn-lt"/>
                <a:ea typeface="+mn-ea"/>
                <a:cs typeface="+mn-cs"/>
              </a:rPr>
              <a:t>Satellites provide the global coverage needed</a:t>
            </a:r>
          </a:p>
          <a:p>
            <a:pPr>
              <a:spcAft>
                <a:spcPts val="300"/>
              </a:spcAft>
            </a:pPr>
            <a:endParaRPr lang="en-US" sz="2000" dirty="0">
              <a:latin typeface="+mn-lt"/>
              <a:ea typeface="+mn-ea"/>
              <a:cs typeface="+mn-cs"/>
            </a:endParaRPr>
          </a:p>
          <a:p>
            <a:pPr>
              <a:spcAft>
                <a:spcPts val="300"/>
              </a:spcAft>
            </a:pPr>
            <a:r>
              <a:rPr lang="en-US" sz="2000" dirty="0">
                <a:latin typeface="+mn-lt"/>
                <a:ea typeface="+mn-ea"/>
                <a:cs typeface="+mn-cs"/>
              </a:rPr>
              <a:t>Space Climate Observatory (SCO) established in 2017 to pool and share climate data collected from space</a:t>
            </a:r>
          </a:p>
          <a:p>
            <a:endParaRPr lang="en-GB" sz="2000" dirty="0"/>
          </a:p>
        </p:txBody>
      </p:sp>
      <p:sp>
        <p:nvSpPr>
          <p:cNvPr id="2" name="Title 1">
            <a:extLst>
              <a:ext uri="{FF2B5EF4-FFF2-40B4-BE49-F238E27FC236}">
                <a16:creationId xmlns:a16="http://schemas.microsoft.com/office/drawing/2014/main" id="{EEC1078F-F6A1-4219-A3CC-BCD3F3CE8ED1}"/>
              </a:ext>
            </a:extLst>
          </p:cNvPr>
          <p:cNvSpPr>
            <a:spLocks noGrp="1"/>
          </p:cNvSpPr>
          <p:nvPr>
            <p:ph type="title"/>
          </p:nvPr>
        </p:nvSpPr>
        <p:spPr>
          <a:xfrm>
            <a:off x="369698" y="1139750"/>
            <a:ext cx="8229240" cy="1144800"/>
          </a:xfrm>
        </p:spPr>
        <p:txBody>
          <a:bodyPr/>
          <a:lstStyle/>
          <a:p>
            <a:r>
              <a:rPr lang="en-US" dirty="0"/>
              <a:t>Monitoring climate from space</a:t>
            </a:r>
            <a:endParaRPr lang="en-GB" dirty="0"/>
          </a:p>
        </p:txBody>
      </p:sp>
      <p:pic>
        <p:nvPicPr>
          <p:cNvPr id="5" name="Picture 2" descr="https://ane4bf-datap1.s3.eu-west-1.amazonaws.com/wmod8_gcos/s3fs-public/2018-08/globe-ecv_website.png?RvoV3v_wMFFn5ruBNMHYbJk3o5ISs9ag">
            <a:extLst>
              <a:ext uri="{FF2B5EF4-FFF2-40B4-BE49-F238E27FC236}">
                <a16:creationId xmlns:a16="http://schemas.microsoft.com/office/drawing/2014/main" id="{74FA1675-AD88-4376-9BB1-31EE4036A4EC}"/>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950756" y="2322711"/>
            <a:ext cx="6042932" cy="417888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7">
            <a:extLst>
              <a:ext uri="{FF2B5EF4-FFF2-40B4-BE49-F238E27FC236}">
                <a16:creationId xmlns:a16="http://schemas.microsoft.com/office/drawing/2014/main" id="{E32BBE4F-1D86-4047-B996-C1B4D9D52452}"/>
              </a:ext>
            </a:extLst>
          </p:cNvPr>
          <p:cNvSpPr txBox="1"/>
          <p:nvPr/>
        </p:nvSpPr>
        <p:spPr>
          <a:xfrm>
            <a:off x="2938230" y="6596973"/>
            <a:ext cx="1875357" cy="261610"/>
          </a:xfrm>
          <a:prstGeom prst="rect">
            <a:avLst/>
          </a:prstGeom>
          <a:noFill/>
        </p:spPr>
        <p:txBody>
          <a:bodyPr wrap="square" rtlCol="0">
            <a:spAutoFit/>
          </a:bodyPr>
          <a:lstStyle/>
          <a:p>
            <a:r>
              <a:rPr lang="en-GB" sz="1100" dirty="0">
                <a:solidFill>
                  <a:schemeClr val="accent5">
                    <a:lumMod val="50000"/>
                  </a:schemeClr>
                </a:solidFill>
                <a:latin typeface="Abadi" panose="020B0604020104020204" pitchFamily="34" charset="0"/>
              </a:rPr>
              <a:t>Image credit: GCOS</a:t>
            </a:r>
          </a:p>
        </p:txBody>
      </p:sp>
    </p:spTree>
    <p:extLst>
      <p:ext uri="{BB962C8B-B14F-4D97-AF65-F5344CB8AC3E}">
        <p14:creationId xmlns:p14="http://schemas.microsoft.com/office/powerpoint/2010/main" val="2854767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F2E468-7082-43AB-AC35-5BED5A0A5B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614" b="15592"/>
          <a:stretch/>
        </p:blipFill>
        <p:spPr>
          <a:xfrm>
            <a:off x="0" y="0"/>
            <a:ext cx="9143999" cy="6858000"/>
          </a:xfrm>
          <a:prstGeom prst="rect">
            <a:avLst/>
          </a:prstGeom>
        </p:spPr>
      </p:pic>
      <p:sp>
        <p:nvSpPr>
          <p:cNvPr id="10" name="Rectangle 9"/>
          <p:cNvSpPr/>
          <p:nvPr/>
        </p:nvSpPr>
        <p:spPr>
          <a:xfrm>
            <a:off x="249375" y="2896904"/>
            <a:ext cx="4039986" cy="2363023"/>
          </a:xfrm>
          <a:prstGeom prst="rect">
            <a:avLst/>
          </a:prstGeom>
          <a:solidFill>
            <a:srgbClr val="285C8D">
              <a:alpha val="85000"/>
            </a:srgbClr>
          </a:solidFill>
        </p:spPr>
        <p:txBody>
          <a:bodyPr wrap="square" anchor="ctr" anchorCtr="0">
            <a:noAutofit/>
          </a:bodyPr>
          <a:lstStyle/>
          <a:p>
            <a:pPr defTabSz="342900">
              <a:spcAft>
                <a:spcPts val="300"/>
              </a:spcAft>
              <a:defRPr/>
            </a:pPr>
            <a:r>
              <a:rPr lang="en-GB" sz="2100" b="1" dirty="0">
                <a:solidFill>
                  <a:schemeClr val="bg1"/>
                </a:solidFill>
                <a:latin typeface="Abadi" panose="020B0604020104020204" pitchFamily="34" charset="0"/>
                <a:ea typeface="DengXian" panose="02010600030101010101" pitchFamily="2" charset="-122"/>
                <a:cs typeface="Arial" panose="020B0604020202020204" pitchFamily="34" charset="0"/>
              </a:rPr>
              <a:t>Facts</a:t>
            </a:r>
          </a:p>
          <a:p>
            <a:pPr marL="257175" indent="-257175" defTabSz="342900">
              <a:spcAft>
                <a:spcPts val="300"/>
              </a:spcAft>
              <a:buFont typeface="Arial" panose="020B0604020202020204" pitchFamily="34" charset="0"/>
              <a:buChar char="•"/>
              <a:defRPr/>
            </a:pPr>
            <a:r>
              <a:rPr lang="en-GB"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In the past 25 years there has been an increase in the frequency and severity of disasters</a:t>
            </a:r>
          </a:p>
          <a:p>
            <a:pPr marL="257175" indent="-257175" defTabSz="342900">
              <a:spcAft>
                <a:spcPts val="300"/>
              </a:spcAft>
              <a:buFont typeface="Arial" panose="020B0604020202020204" pitchFamily="34" charset="0"/>
              <a:buChar char="•"/>
              <a:defRPr/>
            </a:pPr>
            <a:r>
              <a:rPr lang="en-GB"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In the last two decades, disasters</a:t>
            </a:r>
          </a:p>
          <a:p>
            <a:pPr marL="600075" lvl="1" indent="-257175">
              <a:spcAft>
                <a:spcPts val="300"/>
              </a:spcAft>
              <a:buFont typeface="Arial" panose="020B0604020202020204" pitchFamily="34" charset="0"/>
              <a:buChar char="•"/>
              <a:defRPr/>
            </a:pPr>
            <a:r>
              <a:rPr lang="en-US"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Cost 1.3 million lost lives</a:t>
            </a:r>
          </a:p>
          <a:p>
            <a:pPr marL="600075" lvl="1" indent="-257175">
              <a:spcAft>
                <a:spcPts val="300"/>
              </a:spcAft>
              <a:buFont typeface="Arial" panose="020B0604020202020204" pitchFamily="34" charset="0"/>
              <a:buChar char="•"/>
              <a:defRPr/>
            </a:pPr>
            <a:r>
              <a:rPr lang="en-US"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Affected more than half of the world’s population</a:t>
            </a:r>
          </a:p>
          <a:p>
            <a:pPr marL="600075" lvl="1" indent="-257175">
              <a:spcAft>
                <a:spcPts val="300"/>
              </a:spcAft>
              <a:buFont typeface="Arial" panose="020B0604020202020204" pitchFamily="34" charset="0"/>
              <a:buChar char="•"/>
              <a:defRPr/>
            </a:pPr>
            <a:r>
              <a:rPr lang="en-US"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Caused damages in trillions of dollars</a:t>
            </a:r>
            <a:endParaRPr lang="en-GB" sz="1500" dirty="0">
              <a:solidFill>
                <a:schemeClr val="bg1"/>
              </a:solidFill>
              <a:latin typeface="Abadi Extra Light" panose="020B0204020104020204" pitchFamily="34" charset="0"/>
              <a:ea typeface="DengXian" panose="02010600030101010101" pitchFamily="2" charset="-122"/>
              <a:cs typeface="Arial" panose="020B0604020202020204" pitchFamily="34" charset="0"/>
            </a:endParaRPr>
          </a:p>
        </p:txBody>
      </p:sp>
      <p:sp>
        <p:nvSpPr>
          <p:cNvPr id="16" name="TextBox 7">
            <a:extLst>
              <a:ext uri="{FF2B5EF4-FFF2-40B4-BE49-F238E27FC236}">
                <a16:creationId xmlns:a16="http://schemas.microsoft.com/office/drawing/2014/main" id="{BF7F20B7-5A57-4F1F-B791-C978B35B56A5}"/>
              </a:ext>
            </a:extLst>
          </p:cNvPr>
          <p:cNvSpPr txBox="1"/>
          <p:nvPr/>
        </p:nvSpPr>
        <p:spPr>
          <a:xfrm>
            <a:off x="7752756" y="5451293"/>
            <a:ext cx="1141870" cy="438582"/>
          </a:xfrm>
          <a:prstGeom prst="rect">
            <a:avLst/>
          </a:prstGeom>
          <a:noFill/>
        </p:spPr>
        <p:txBody>
          <a:bodyPr wrap="square" rtlCol="0">
            <a:spAutoFit/>
          </a:bodyPr>
          <a:lstStyle/>
          <a:p>
            <a:pPr algn="r"/>
            <a:r>
              <a:rPr lang="en-GB" sz="750" dirty="0">
                <a:solidFill>
                  <a:schemeClr val="bg1"/>
                </a:solidFill>
                <a:latin typeface="Abadi" panose="020B0604020104020204" pitchFamily="34" charset="0"/>
              </a:rPr>
              <a:t>Image credit: ESA</a:t>
            </a:r>
            <a:br>
              <a:rPr lang="en-GB" sz="750" dirty="0">
                <a:solidFill>
                  <a:schemeClr val="bg1"/>
                </a:solidFill>
                <a:latin typeface="Abadi" panose="020B0604020104020204" pitchFamily="34" charset="0"/>
              </a:rPr>
            </a:br>
            <a:r>
              <a:rPr lang="en-GB" sz="750" dirty="0">
                <a:solidFill>
                  <a:schemeClr val="bg1"/>
                </a:solidFill>
                <a:latin typeface="Abadi" panose="020B0604020104020204" pitchFamily="34" charset="0"/>
              </a:rPr>
              <a:t>Hurricane Dorian, 2019</a:t>
            </a:r>
          </a:p>
        </p:txBody>
      </p:sp>
      <p:sp>
        <p:nvSpPr>
          <p:cNvPr id="8" name="Rectangle 7">
            <a:extLst>
              <a:ext uri="{FF2B5EF4-FFF2-40B4-BE49-F238E27FC236}">
                <a16:creationId xmlns:a16="http://schemas.microsoft.com/office/drawing/2014/main" id="{35EA9521-A017-4368-983F-4E4ED061BAF0}"/>
              </a:ext>
            </a:extLst>
          </p:cNvPr>
          <p:cNvSpPr/>
          <p:nvPr/>
        </p:nvSpPr>
        <p:spPr>
          <a:xfrm>
            <a:off x="4854639" y="2896904"/>
            <a:ext cx="4039986" cy="2363022"/>
          </a:xfrm>
          <a:prstGeom prst="rect">
            <a:avLst/>
          </a:prstGeom>
          <a:solidFill>
            <a:srgbClr val="00B0F0">
              <a:alpha val="85000"/>
            </a:srgbClr>
          </a:solidFill>
        </p:spPr>
        <p:txBody>
          <a:bodyPr wrap="square" anchor="ctr" anchorCtr="0">
            <a:noAutofit/>
          </a:bodyPr>
          <a:lstStyle/>
          <a:p>
            <a:pPr>
              <a:spcAft>
                <a:spcPts val="300"/>
              </a:spcAft>
              <a:defRPr/>
            </a:pPr>
            <a:r>
              <a:rPr lang="en-US" sz="2100" b="1" dirty="0">
                <a:solidFill>
                  <a:schemeClr val="bg1"/>
                </a:solidFill>
                <a:latin typeface="Abadi" panose="020B0604020104020204" pitchFamily="34" charset="0"/>
                <a:ea typeface="DengXian" panose="02010600030101010101" pitchFamily="2" charset="-122"/>
                <a:cs typeface="Arial" panose="020B0604020202020204" pitchFamily="34" charset="0"/>
              </a:rPr>
              <a:t>Earth Applications</a:t>
            </a:r>
          </a:p>
          <a:p>
            <a:pPr marL="257175" indent="-257175">
              <a:spcAft>
                <a:spcPts val="300"/>
              </a:spcAft>
              <a:buFont typeface="Arial" panose="020B0604020202020204" pitchFamily="34" charset="0"/>
              <a:buChar char="•"/>
              <a:defRPr/>
            </a:pPr>
            <a:r>
              <a:rPr lang="en-US"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Space-based technologies can contribute to </a:t>
            </a:r>
            <a:r>
              <a:rPr lang="en-US" sz="1500" b="1" dirty="0">
                <a:solidFill>
                  <a:schemeClr val="bg1"/>
                </a:solidFill>
                <a:latin typeface="Abadi Extra Light" panose="020B0204020104020204" pitchFamily="34" charset="0"/>
                <a:ea typeface="DengXian" panose="02010600030101010101" pitchFamily="2" charset="-122"/>
                <a:cs typeface="Arial" panose="020B0604020202020204" pitchFamily="34" charset="0"/>
              </a:rPr>
              <a:t>all phases of the disaster management cycle</a:t>
            </a:r>
            <a:r>
              <a:rPr lang="en-US" sz="1500" dirty="0">
                <a:solidFill>
                  <a:schemeClr val="bg1"/>
                </a:solidFill>
                <a:latin typeface="Abadi Extra Light" panose="020B0204020104020204" pitchFamily="34" charset="0"/>
                <a:ea typeface="DengXian" panose="02010600030101010101" pitchFamily="2" charset="-122"/>
                <a:cs typeface="Arial" panose="020B0604020202020204" pitchFamily="34" charset="0"/>
              </a:rPr>
              <a:t>.</a:t>
            </a:r>
          </a:p>
          <a:p>
            <a:pPr marL="257175" indent="-257175">
              <a:spcAft>
                <a:spcPts val="300"/>
              </a:spcAft>
              <a:buFont typeface="Arial" panose="020B0604020202020204" pitchFamily="34" charset="0"/>
              <a:buChar char="•"/>
              <a:defRPr/>
            </a:pPr>
            <a:r>
              <a:rPr lang="en-GB" sz="1500"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Satellites are </a:t>
            </a:r>
            <a:r>
              <a:rPr lang="en-GB" sz="1500" b="1"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not vulnerable to destruction by disaster</a:t>
            </a:r>
          </a:p>
          <a:p>
            <a:pPr marL="257175" indent="-257175">
              <a:spcAft>
                <a:spcPts val="300"/>
              </a:spcAft>
              <a:buFont typeface="Arial" panose="020B0604020202020204" pitchFamily="34" charset="0"/>
              <a:buChar char="•"/>
              <a:defRPr/>
            </a:pPr>
            <a:r>
              <a:rPr lang="en-US" sz="1500"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Space assets provide </a:t>
            </a:r>
            <a:r>
              <a:rPr lang="en-US" sz="1500" b="1"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reliable and rapid communication</a:t>
            </a:r>
            <a:r>
              <a:rPr lang="en-US" sz="1500"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 </a:t>
            </a:r>
            <a:r>
              <a:rPr lang="en-US" sz="1500" b="1"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observation</a:t>
            </a:r>
            <a:r>
              <a:rPr lang="en-US" sz="1500"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 and </a:t>
            </a:r>
            <a:r>
              <a:rPr lang="en-US" sz="1500" b="1"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positioning</a:t>
            </a:r>
            <a:r>
              <a:rPr lang="en-US" sz="1500" dirty="0">
                <a:solidFill>
                  <a:schemeClr val="bg1"/>
                </a:solidFill>
                <a:latin typeface="Abadi Extra Light" panose="020B0204020104020204" pitchFamily="34" charset="0"/>
                <a:ea typeface="DengXian" panose="02010600030101010101" pitchFamily="2" charset="-122"/>
                <a:cs typeface="Calibri" panose="020F0502020204030204" pitchFamily="34" charset="0"/>
              </a:rPr>
              <a:t> tools</a:t>
            </a:r>
            <a:endParaRPr lang="en-GB" sz="1500" dirty="0">
              <a:solidFill>
                <a:schemeClr val="bg1"/>
              </a:solidFill>
              <a:latin typeface="Abadi Extra Light" panose="020B0204020104020204" pitchFamily="34" charset="0"/>
              <a:ea typeface="DengXian" panose="02010600030101010101" pitchFamily="2" charset="-122"/>
              <a:cs typeface="Calibri" panose="020F0502020204030204" pitchFamily="34" charset="0"/>
            </a:endParaRPr>
          </a:p>
        </p:txBody>
      </p:sp>
      <p:sp>
        <p:nvSpPr>
          <p:cNvPr id="7" name="Title 2">
            <a:extLst>
              <a:ext uri="{FF2B5EF4-FFF2-40B4-BE49-F238E27FC236}">
                <a16:creationId xmlns:a16="http://schemas.microsoft.com/office/drawing/2014/main" id="{8AEC55FD-F398-4D2D-BC31-A71C7ED84BDE}"/>
              </a:ext>
            </a:extLst>
          </p:cNvPr>
          <p:cNvSpPr txBox="1">
            <a:spLocks/>
          </p:cNvSpPr>
          <p:nvPr/>
        </p:nvSpPr>
        <p:spPr>
          <a:xfrm>
            <a:off x="1626326" y="991368"/>
            <a:ext cx="7517674" cy="543318"/>
          </a:xfrm>
          <a:prstGeom prst="rect">
            <a:avLst/>
          </a:prstGeom>
          <a:solidFill>
            <a:srgbClr val="00B0F0"/>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700" dirty="0">
                <a:solidFill>
                  <a:schemeClr val="bg1"/>
                </a:solidFill>
                <a:latin typeface="Aharoni" panose="02010803020104030203" pitchFamily="2" charset="-79"/>
                <a:cs typeface="Aharoni" panose="02010803020104030203" pitchFamily="2" charset="-79"/>
              </a:rPr>
              <a:t>Climate Change Exacerbates Disasters</a:t>
            </a:r>
          </a:p>
        </p:txBody>
      </p:sp>
      <p:sp>
        <p:nvSpPr>
          <p:cNvPr id="9" name="Right Triangle 8">
            <a:extLst>
              <a:ext uri="{FF2B5EF4-FFF2-40B4-BE49-F238E27FC236}">
                <a16:creationId xmlns:a16="http://schemas.microsoft.com/office/drawing/2014/main" id="{E7498BB9-41F6-4621-9F4D-66A3136A1434}"/>
              </a:ext>
            </a:extLst>
          </p:cNvPr>
          <p:cNvSpPr/>
          <p:nvPr/>
        </p:nvSpPr>
        <p:spPr>
          <a:xfrm rot="10800000">
            <a:off x="1275467" y="991368"/>
            <a:ext cx="350859" cy="543318"/>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 name="Picture 11" descr="A picture containing object&#10;&#10;Description automatically generated">
            <a:extLst>
              <a:ext uri="{FF2B5EF4-FFF2-40B4-BE49-F238E27FC236}">
                <a16:creationId xmlns:a16="http://schemas.microsoft.com/office/drawing/2014/main" id="{71A49082-A295-4B87-98A0-25DC97F05623}"/>
              </a:ext>
            </a:extLst>
          </p:cNvPr>
          <p:cNvPicPr>
            <a:picLocks noChangeAspect="1"/>
          </p:cNvPicPr>
          <p:nvPr/>
        </p:nvPicPr>
        <p:blipFill rotWithShape="1">
          <a:blip r:embed="rId4" cstate="print">
            <a:biLevel thresh="50000"/>
            <a:extLst>
              <a:ext uri="{28A0092B-C50C-407E-A947-70E740481C1C}">
                <a14:useLocalDpi xmlns:a14="http://schemas.microsoft.com/office/drawing/2010/main"/>
              </a:ext>
            </a:extLst>
          </a:blip>
          <a:srcRect r="78917"/>
          <a:stretch/>
        </p:blipFill>
        <p:spPr>
          <a:xfrm>
            <a:off x="142876" y="1000125"/>
            <a:ext cx="642077" cy="534561"/>
          </a:xfrm>
          <a:prstGeom prst="rect">
            <a:avLst/>
          </a:prstGeom>
        </p:spPr>
      </p:pic>
    </p:spTree>
    <p:extLst>
      <p:ext uri="{BB962C8B-B14F-4D97-AF65-F5344CB8AC3E}">
        <p14:creationId xmlns:p14="http://schemas.microsoft.com/office/powerpoint/2010/main" val="356323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5AE15EA-52F6-43D8-8A2E-1F86B3402A83}"/>
              </a:ext>
            </a:extLst>
          </p:cNvPr>
          <p:cNvSpPr txBox="1">
            <a:spLocks/>
          </p:cNvSpPr>
          <p:nvPr/>
        </p:nvSpPr>
        <p:spPr>
          <a:xfrm>
            <a:off x="179512" y="1197694"/>
            <a:ext cx="8642350"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pPr>
              <a:defRPr/>
            </a:pPr>
            <a:r>
              <a:rPr lang="en-GB" altLang="en-US" sz="3000" dirty="0">
                <a:solidFill>
                  <a:srgbClr val="004761"/>
                </a:solidFill>
                <a:latin typeface="Helvetica 55 Roman" pitchFamily="34" charset="0"/>
              </a:rPr>
              <a:t>UN-SPIDER </a:t>
            </a:r>
          </a:p>
        </p:txBody>
      </p:sp>
      <p:grpSp>
        <p:nvGrpSpPr>
          <p:cNvPr id="5" name="Group 18">
            <a:extLst>
              <a:ext uri="{FF2B5EF4-FFF2-40B4-BE49-F238E27FC236}">
                <a16:creationId xmlns:a16="http://schemas.microsoft.com/office/drawing/2014/main" id="{2F0288CC-CEA9-41B9-BADF-87AC0AF49576}"/>
              </a:ext>
            </a:extLst>
          </p:cNvPr>
          <p:cNvGrpSpPr>
            <a:grpSpLocks/>
          </p:cNvGrpSpPr>
          <p:nvPr/>
        </p:nvGrpSpPr>
        <p:grpSpPr bwMode="auto">
          <a:xfrm>
            <a:off x="252413" y="1803400"/>
            <a:ext cx="8710612" cy="4578350"/>
            <a:chOff x="252731" y="1802978"/>
            <a:chExt cx="8709725" cy="4578350"/>
          </a:xfrm>
        </p:grpSpPr>
        <p:sp>
          <p:nvSpPr>
            <p:cNvPr id="6" name="Freeform 3">
              <a:extLst>
                <a:ext uri="{FF2B5EF4-FFF2-40B4-BE49-F238E27FC236}">
                  <a16:creationId xmlns:a16="http://schemas.microsoft.com/office/drawing/2014/main" id="{2187844A-2B43-4B33-A107-F2EB9DA8A6F3}"/>
                </a:ext>
              </a:extLst>
            </p:cNvPr>
            <p:cNvSpPr/>
            <p:nvPr/>
          </p:nvSpPr>
          <p:spPr>
            <a:xfrm>
              <a:off x="252731" y="1802978"/>
              <a:ext cx="2130208" cy="4578350"/>
            </a:xfrm>
            <a:custGeom>
              <a:avLst/>
              <a:gdLst>
                <a:gd name="connsiteX0" fmla="*/ 0 w 2129517"/>
                <a:gd name="connsiteY0" fmla="*/ 212952 h 4578350"/>
                <a:gd name="connsiteX1" fmla="*/ 212952 w 2129517"/>
                <a:gd name="connsiteY1" fmla="*/ 0 h 4578350"/>
                <a:gd name="connsiteX2" fmla="*/ 1916565 w 2129517"/>
                <a:gd name="connsiteY2" fmla="*/ 0 h 4578350"/>
                <a:gd name="connsiteX3" fmla="*/ 2129517 w 2129517"/>
                <a:gd name="connsiteY3" fmla="*/ 212952 h 4578350"/>
                <a:gd name="connsiteX4" fmla="*/ 2129517 w 2129517"/>
                <a:gd name="connsiteY4" fmla="*/ 4365398 h 4578350"/>
                <a:gd name="connsiteX5" fmla="*/ 1916565 w 2129517"/>
                <a:gd name="connsiteY5" fmla="*/ 4578350 h 4578350"/>
                <a:gd name="connsiteX6" fmla="*/ 212952 w 2129517"/>
                <a:gd name="connsiteY6" fmla="*/ 4578350 h 4578350"/>
                <a:gd name="connsiteX7" fmla="*/ 0 w 2129517"/>
                <a:gd name="connsiteY7" fmla="*/ 4365398 h 4578350"/>
                <a:gd name="connsiteX8" fmla="*/ 0 w 2129517"/>
                <a:gd name="connsiteY8" fmla="*/ 212952 h 457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9517" h="4578350">
                  <a:moveTo>
                    <a:pt x="0" y="212952"/>
                  </a:moveTo>
                  <a:cubicBezTo>
                    <a:pt x="0" y="95342"/>
                    <a:pt x="95342" y="0"/>
                    <a:pt x="212952" y="0"/>
                  </a:cubicBezTo>
                  <a:lnTo>
                    <a:pt x="1916565" y="0"/>
                  </a:lnTo>
                  <a:cubicBezTo>
                    <a:pt x="2034175" y="0"/>
                    <a:pt x="2129517" y="95342"/>
                    <a:pt x="2129517" y="212952"/>
                  </a:cubicBezTo>
                  <a:lnTo>
                    <a:pt x="2129517" y="4365398"/>
                  </a:lnTo>
                  <a:cubicBezTo>
                    <a:pt x="2129517" y="4483008"/>
                    <a:pt x="2034175" y="4578350"/>
                    <a:pt x="1916565" y="4578350"/>
                  </a:cubicBezTo>
                  <a:lnTo>
                    <a:pt x="212952" y="4578350"/>
                  </a:lnTo>
                  <a:cubicBezTo>
                    <a:pt x="95342" y="4578350"/>
                    <a:pt x="0" y="4483008"/>
                    <a:pt x="0" y="4365398"/>
                  </a:cubicBezTo>
                  <a:lnTo>
                    <a:pt x="0" y="212952"/>
                  </a:lnTo>
                  <a:close/>
                </a:path>
              </a:pathLst>
            </a:custGeom>
            <a:solidFill>
              <a:schemeClr val="tx2">
                <a:lumMod val="20000"/>
                <a:lumOff val="80000"/>
              </a:schemeClr>
            </a:solidFill>
            <a:ln w="1905">
              <a:solidFill>
                <a:schemeClr val="bg2">
                  <a:lumMod val="90000"/>
                </a:schemeClr>
              </a:solid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128016" tIns="1959356" rIns="128016" bIns="1043686" spcCol="1270"/>
            <a:lstStyle/>
            <a:p>
              <a:pPr algn="ctr" defTabSz="800100" fontAlgn="auto">
                <a:lnSpc>
                  <a:spcPct val="90000"/>
                </a:lnSpc>
                <a:spcAft>
                  <a:spcPct val="35000"/>
                </a:spcAft>
                <a:defRPr/>
              </a:pPr>
              <a:r>
                <a:rPr lang="en-GB" b="1" dirty="0">
                  <a:solidFill>
                    <a:schemeClr val="tx2">
                      <a:lumMod val="50000"/>
                    </a:schemeClr>
                  </a:solidFill>
                </a:rPr>
                <a:t>Knowledge </a:t>
              </a:r>
              <a:br>
                <a:rPr lang="en-GB" b="1" dirty="0">
                  <a:solidFill>
                    <a:schemeClr val="tx2">
                      <a:lumMod val="50000"/>
                    </a:schemeClr>
                  </a:solidFill>
                </a:rPr>
              </a:br>
              <a:r>
                <a:rPr lang="en-GB" b="1" dirty="0">
                  <a:solidFill>
                    <a:schemeClr val="tx2">
                      <a:lumMod val="50000"/>
                    </a:schemeClr>
                  </a:solidFill>
                </a:rPr>
                <a:t>Portal</a:t>
              </a:r>
            </a:p>
            <a:p>
              <a:pPr algn="ctr" defTabSz="800100" fontAlgn="auto">
                <a:lnSpc>
                  <a:spcPct val="90000"/>
                </a:lnSpc>
                <a:spcAft>
                  <a:spcPct val="35000"/>
                </a:spcAft>
                <a:defRPr/>
              </a:pPr>
              <a:r>
                <a:rPr lang="en-GB" sz="1300" dirty="0">
                  <a:solidFill>
                    <a:schemeClr val="tx1"/>
                  </a:solidFill>
                </a:rPr>
                <a:t>The UN-SPIDER Knowledge Portal is a web-based tool for information, communication and process support</a:t>
              </a:r>
            </a:p>
          </p:txBody>
        </p:sp>
        <p:sp>
          <p:nvSpPr>
            <p:cNvPr id="7" name="Oval 6">
              <a:extLst>
                <a:ext uri="{FF2B5EF4-FFF2-40B4-BE49-F238E27FC236}">
                  <a16:creationId xmlns:a16="http://schemas.microsoft.com/office/drawing/2014/main" id="{346ECED7-7D80-4635-8E8D-6F3C7959CA62}"/>
                </a:ext>
              </a:extLst>
            </p:cNvPr>
            <p:cNvSpPr/>
            <p:nvPr/>
          </p:nvSpPr>
          <p:spPr>
            <a:xfrm>
              <a:off x="555194" y="2077679"/>
              <a:ext cx="1524590" cy="1524590"/>
            </a:xfrm>
            <a:prstGeom prst="ellipse">
              <a:avLst/>
            </a:prstGeom>
            <a:blipFill>
              <a:blip r:embed="rId3"/>
              <a:srcRect/>
              <a:stretch>
                <a:fillRect l="-9000" r="-9000"/>
              </a:stretch>
            </a:blipFill>
            <a:ln w="1270">
              <a:solidFill>
                <a:schemeClr val="bg2">
                  <a:lumMod val="75000"/>
                </a:schemeClr>
              </a:solidFill>
            </a:ln>
            <a:effectLst>
              <a:outerShdw blurRad="50800" dist="19050" dir="5400000" algn="ctr" rotWithShape="0">
                <a:schemeClr val="bg2">
                  <a:lumMod val="10000"/>
                  <a:alpha val="40000"/>
                </a:scheme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8" name="Freeform 5">
              <a:extLst>
                <a:ext uri="{FF2B5EF4-FFF2-40B4-BE49-F238E27FC236}">
                  <a16:creationId xmlns:a16="http://schemas.microsoft.com/office/drawing/2014/main" id="{466ED583-8CA9-45F0-87E8-14A625B3776F}"/>
                </a:ext>
              </a:extLst>
            </p:cNvPr>
            <p:cNvSpPr/>
            <p:nvPr/>
          </p:nvSpPr>
          <p:spPr>
            <a:xfrm>
              <a:off x="2446433" y="1802978"/>
              <a:ext cx="2128620" cy="4578350"/>
            </a:xfrm>
            <a:custGeom>
              <a:avLst/>
              <a:gdLst>
                <a:gd name="connsiteX0" fmla="*/ 0 w 2129517"/>
                <a:gd name="connsiteY0" fmla="*/ 212952 h 4578350"/>
                <a:gd name="connsiteX1" fmla="*/ 212952 w 2129517"/>
                <a:gd name="connsiteY1" fmla="*/ 0 h 4578350"/>
                <a:gd name="connsiteX2" fmla="*/ 1916565 w 2129517"/>
                <a:gd name="connsiteY2" fmla="*/ 0 h 4578350"/>
                <a:gd name="connsiteX3" fmla="*/ 2129517 w 2129517"/>
                <a:gd name="connsiteY3" fmla="*/ 212952 h 4578350"/>
                <a:gd name="connsiteX4" fmla="*/ 2129517 w 2129517"/>
                <a:gd name="connsiteY4" fmla="*/ 4365398 h 4578350"/>
                <a:gd name="connsiteX5" fmla="*/ 1916565 w 2129517"/>
                <a:gd name="connsiteY5" fmla="*/ 4578350 h 4578350"/>
                <a:gd name="connsiteX6" fmla="*/ 212952 w 2129517"/>
                <a:gd name="connsiteY6" fmla="*/ 4578350 h 4578350"/>
                <a:gd name="connsiteX7" fmla="*/ 0 w 2129517"/>
                <a:gd name="connsiteY7" fmla="*/ 4365398 h 4578350"/>
                <a:gd name="connsiteX8" fmla="*/ 0 w 2129517"/>
                <a:gd name="connsiteY8" fmla="*/ 212952 h 457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9517" h="4578350">
                  <a:moveTo>
                    <a:pt x="0" y="212952"/>
                  </a:moveTo>
                  <a:cubicBezTo>
                    <a:pt x="0" y="95342"/>
                    <a:pt x="95342" y="0"/>
                    <a:pt x="212952" y="0"/>
                  </a:cubicBezTo>
                  <a:lnTo>
                    <a:pt x="1916565" y="0"/>
                  </a:lnTo>
                  <a:cubicBezTo>
                    <a:pt x="2034175" y="0"/>
                    <a:pt x="2129517" y="95342"/>
                    <a:pt x="2129517" y="212952"/>
                  </a:cubicBezTo>
                  <a:lnTo>
                    <a:pt x="2129517" y="4365398"/>
                  </a:lnTo>
                  <a:cubicBezTo>
                    <a:pt x="2129517" y="4483008"/>
                    <a:pt x="2034175" y="4578350"/>
                    <a:pt x="1916565" y="4578350"/>
                  </a:cubicBezTo>
                  <a:lnTo>
                    <a:pt x="212952" y="4578350"/>
                  </a:lnTo>
                  <a:cubicBezTo>
                    <a:pt x="95342" y="4578350"/>
                    <a:pt x="0" y="4483008"/>
                    <a:pt x="0" y="4365398"/>
                  </a:cubicBezTo>
                  <a:lnTo>
                    <a:pt x="0" y="212952"/>
                  </a:lnTo>
                  <a:close/>
                </a:path>
              </a:pathLst>
            </a:custGeom>
            <a:solidFill>
              <a:schemeClr val="tx2">
                <a:lumMod val="20000"/>
                <a:lumOff val="80000"/>
              </a:schemeClr>
            </a:solidFill>
            <a:ln w="1905">
              <a:solidFill>
                <a:schemeClr val="bg2">
                  <a:lumMod val="90000"/>
                </a:schemeClr>
              </a:solid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128016" tIns="1959356" rIns="128016" bIns="1043686" spcCol="1270"/>
            <a:lstStyle/>
            <a:p>
              <a:pPr algn="ctr" defTabSz="800100" fontAlgn="auto">
                <a:lnSpc>
                  <a:spcPct val="90000"/>
                </a:lnSpc>
                <a:spcAft>
                  <a:spcPct val="35000"/>
                </a:spcAft>
                <a:defRPr/>
              </a:pPr>
              <a:r>
                <a:rPr lang="en-GB" b="1" dirty="0">
                  <a:solidFill>
                    <a:schemeClr val="tx2">
                      <a:lumMod val="50000"/>
                    </a:schemeClr>
                  </a:solidFill>
                </a:rPr>
                <a:t>Fostering Cooperation</a:t>
              </a:r>
            </a:p>
            <a:p>
              <a:pPr algn="ctr" defTabSz="800100" fontAlgn="auto">
                <a:lnSpc>
                  <a:spcPct val="90000"/>
                </a:lnSpc>
                <a:spcAft>
                  <a:spcPct val="35000"/>
                </a:spcAft>
                <a:defRPr/>
              </a:pPr>
              <a:r>
                <a:rPr lang="en-GB" sz="1300" dirty="0">
                  <a:solidFill>
                    <a:schemeClr val="tx1"/>
                  </a:solidFill>
                </a:rPr>
                <a:t>UN-SPIDER fosters alliances and creates forums where both space and disaster management communities can meet</a:t>
              </a:r>
            </a:p>
          </p:txBody>
        </p:sp>
        <p:sp>
          <p:nvSpPr>
            <p:cNvPr id="9" name="Oval 8">
              <a:extLst>
                <a:ext uri="{FF2B5EF4-FFF2-40B4-BE49-F238E27FC236}">
                  <a16:creationId xmlns:a16="http://schemas.microsoft.com/office/drawing/2014/main" id="{190D8E5D-690B-44E1-B4A4-2E3168725230}"/>
                </a:ext>
              </a:extLst>
            </p:cNvPr>
            <p:cNvSpPr/>
            <p:nvPr/>
          </p:nvSpPr>
          <p:spPr>
            <a:xfrm>
              <a:off x="2748597" y="2077679"/>
              <a:ext cx="1524590" cy="1524590"/>
            </a:xfrm>
            <a:prstGeom prst="ellipse">
              <a:avLst/>
            </a:prstGeom>
            <a:blipFill>
              <a:blip r:embed="rId4"/>
              <a:srcRect/>
              <a:stretch>
                <a:fillRect l="-8000" r="-8000"/>
              </a:stretch>
            </a:blipFill>
            <a:ln w="1270">
              <a:solidFill>
                <a:schemeClr val="bg2">
                  <a:lumMod val="75000"/>
                </a:schemeClr>
              </a:solidFill>
            </a:ln>
            <a:effectLst>
              <a:outerShdw blurRad="50800" dist="19050" dir="5400000" algn="ctr" rotWithShape="0">
                <a:schemeClr val="bg2">
                  <a:lumMod val="10000"/>
                  <a:alpha val="40000"/>
                </a:scheme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Freeform 7">
              <a:extLst>
                <a:ext uri="{FF2B5EF4-FFF2-40B4-BE49-F238E27FC236}">
                  <a16:creationId xmlns:a16="http://schemas.microsoft.com/office/drawing/2014/main" id="{CCECB690-A11C-4528-BBAE-646D95C71CF3}"/>
                </a:ext>
              </a:extLst>
            </p:cNvPr>
            <p:cNvSpPr/>
            <p:nvPr/>
          </p:nvSpPr>
          <p:spPr>
            <a:xfrm>
              <a:off x="4640134" y="1802978"/>
              <a:ext cx="2128620" cy="4578350"/>
            </a:xfrm>
            <a:custGeom>
              <a:avLst/>
              <a:gdLst>
                <a:gd name="connsiteX0" fmla="*/ 0 w 2129517"/>
                <a:gd name="connsiteY0" fmla="*/ 212952 h 4578350"/>
                <a:gd name="connsiteX1" fmla="*/ 212952 w 2129517"/>
                <a:gd name="connsiteY1" fmla="*/ 0 h 4578350"/>
                <a:gd name="connsiteX2" fmla="*/ 1916565 w 2129517"/>
                <a:gd name="connsiteY2" fmla="*/ 0 h 4578350"/>
                <a:gd name="connsiteX3" fmla="*/ 2129517 w 2129517"/>
                <a:gd name="connsiteY3" fmla="*/ 212952 h 4578350"/>
                <a:gd name="connsiteX4" fmla="*/ 2129517 w 2129517"/>
                <a:gd name="connsiteY4" fmla="*/ 4365398 h 4578350"/>
                <a:gd name="connsiteX5" fmla="*/ 1916565 w 2129517"/>
                <a:gd name="connsiteY5" fmla="*/ 4578350 h 4578350"/>
                <a:gd name="connsiteX6" fmla="*/ 212952 w 2129517"/>
                <a:gd name="connsiteY6" fmla="*/ 4578350 h 4578350"/>
                <a:gd name="connsiteX7" fmla="*/ 0 w 2129517"/>
                <a:gd name="connsiteY7" fmla="*/ 4365398 h 4578350"/>
                <a:gd name="connsiteX8" fmla="*/ 0 w 2129517"/>
                <a:gd name="connsiteY8" fmla="*/ 212952 h 457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9517" h="4578350">
                  <a:moveTo>
                    <a:pt x="0" y="212952"/>
                  </a:moveTo>
                  <a:cubicBezTo>
                    <a:pt x="0" y="95342"/>
                    <a:pt x="95342" y="0"/>
                    <a:pt x="212952" y="0"/>
                  </a:cubicBezTo>
                  <a:lnTo>
                    <a:pt x="1916565" y="0"/>
                  </a:lnTo>
                  <a:cubicBezTo>
                    <a:pt x="2034175" y="0"/>
                    <a:pt x="2129517" y="95342"/>
                    <a:pt x="2129517" y="212952"/>
                  </a:cubicBezTo>
                  <a:lnTo>
                    <a:pt x="2129517" y="4365398"/>
                  </a:lnTo>
                  <a:cubicBezTo>
                    <a:pt x="2129517" y="4483008"/>
                    <a:pt x="2034175" y="4578350"/>
                    <a:pt x="1916565" y="4578350"/>
                  </a:cubicBezTo>
                  <a:lnTo>
                    <a:pt x="212952" y="4578350"/>
                  </a:lnTo>
                  <a:cubicBezTo>
                    <a:pt x="95342" y="4578350"/>
                    <a:pt x="0" y="4483008"/>
                    <a:pt x="0" y="4365398"/>
                  </a:cubicBezTo>
                  <a:lnTo>
                    <a:pt x="0" y="212952"/>
                  </a:lnTo>
                  <a:close/>
                </a:path>
              </a:pathLst>
            </a:custGeom>
            <a:solidFill>
              <a:schemeClr val="tx2">
                <a:lumMod val="20000"/>
                <a:lumOff val="80000"/>
              </a:schemeClr>
            </a:solidFill>
            <a:ln w="1905">
              <a:solidFill>
                <a:schemeClr val="bg2">
                  <a:lumMod val="90000"/>
                </a:schemeClr>
              </a:solid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128016" tIns="1959356" rIns="128016" bIns="1043686" spcCol="1270"/>
            <a:lstStyle/>
            <a:p>
              <a:pPr algn="ctr" defTabSz="800100" fontAlgn="auto">
                <a:lnSpc>
                  <a:spcPct val="90000"/>
                </a:lnSpc>
                <a:spcAft>
                  <a:spcPct val="35000"/>
                </a:spcAft>
                <a:defRPr/>
              </a:pPr>
              <a:r>
                <a:rPr lang="en-GB" b="1" dirty="0">
                  <a:solidFill>
                    <a:schemeClr val="tx2">
                      <a:lumMod val="50000"/>
                    </a:schemeClr>
                  </a:solidFill>
                </a:rPr>
                <a:t>Capacity </a:t>
              </a:r>
              <a:br>
                <a:rPr lang="en-GB" b="1" dirty="0">
                  <a:solidFill>
                    <a:schemeClr val="tx2">
                      <a:lumMod val="50000"/>
                    </a:schemeClr>
                  </a:solidFill>
                </a:rPr>
              </a:br>
              <a:r>
                <a:rPr lang="en-GB" b="1" dirty="0">
                  <a:solidFill>
                    <a:schemeClr val="tx2">
                      <a:lumMod val="50000"/>
                    </a:schemeClr>
                  </a:solidFill>
                </a:rPr>
                <a:t>Building</a:t>
              </a:r>
            </a:p>
            <a:p>
              <a:pPr algn="ctr" defTabSz="800100" fontAlgn="auto">
                <a:lnSpc>
                  <a:spcPct val="90000"/>
                </a:lnSpc>
                <a:spcAft>
                  <a:spcPct val="35000"/>
                </a:spcAft>
                <a:defRPr/>
              </a:pPr>
              <a:r>
                <a:rPr lang="en-GB" sz="1300" dirty="0">
                  <a:solidFill>
                    <a:schemeClr val="tx1"/>
                  </a:solidFill>
                </a:rPr>
                <a:t>UN-SPIDER facilitates capacity building and institutional strengthening, including the development of curricula and </a:t>
              </a:r>
              <a:br>
                <a:rPr lang="en-GB" sz="1300" dirty="0">
                  <a:solidFill>
                    <a:schemeClr val="tx1"/>
                  </a:solidFill>
                </a:rPr>
              </a:br>
              <a:r>
                <a:rPr lang="en-GB" sz="1300" dirty="0">
                  <a:solidFill>
                    <a:schemeClr val="tx1"/>
                  </a:solidFill>
                </a:rPr>
                <a:t>an e-learning platform </a:t>
              </a:r>
              <a:br>
                <a:rPr lang="en-GB" sz="1300" dirty="0">
                  <a:solidFill>
                    <a:schemeClr val="tx1"/>
                  </a:solidFill>
                </a:rPr>
              </a:br>
              <a:r>
                <a:rPr lang="en-GB" sz="1300" dirty="0">
                  <a:solidFill>
                    <a:schemeClr val="tx1"/>
                  </a:solidFill>
                </a:rPr>
                <a:t>(e-SPIDER)</a:t>
              </a:r>
            </a:p>
          </p:txBody>
        </p:sp>
        <p:sp>
          <p:nvSpPr>
            <p:cNvPr id="11" name="Oval 10">
              <a:extLst>
                <a:ext uri="{FF2B5EF4-FFF2-40B4-BE49-F238E27FC236}">
                  <a16:creationId xmlns:a16="http://schemas.microsoft.com/office/drawing/2014/main" id="{D3796765-F32B-4738-ADBC-34CF72E26190}"/>
                </a:ext>
              </a:extLst>
            </p:cNvPr>
            <p:cNvSpPr/>
            <p:nvPr/>
          </p:nvSpPr>
          <p:spPr>
            <a:xfrm>
              <a:off x="4941999" y="2077679"/>
              <a:ext cx="1524590" cy="1524590"/>
            </a:xfrm>
            <a:prstGeom prst="ellipse">
              <a:avLst/>
            </a:prstGeom>
            <a:blipFill>
              <a:blip r:embed="rId5"/>
              <a:srcRect/>
              <a:stretch>
                <a:fillRect l="-31000" r="-31000"/>
              </a:stretch>
            </a:blipFill>
            <a:ln w="1270">
              <a:solidFill>
                <a:schemeClr val="bg2">
                  <a:lumMod val="75000"/>
                </a:schemeClr>
              </a:solidFill>
            </a:ln>
            <a:effectLst>
              <a:outerShdw blurRad="50800" dist="19050" dir="5400000" algn="ctr" rotWithShape="0">
                <a:schemeClr val="bg2">
                  <a:lumMod val="10000"/>
                  <a:alpha val="40000"/>
                </a:scheme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Freeform 9">
              <a:extLst>
                <a:ext uri="{FF2B5EF4-FFF2-40B4-BE49-F238E27FC236}">
                  <a16:creationId xmlns:a16="http://schemas.microsoft.com/office/drawing/2014/main" id="{1391D9FF-969C-4085-89A8-BAFBB3694D99}"/>
                </a:ext>
              </a:extLst>
            </p:cNvPr>
            <p:cNvSpPr/>
            <p:nvPr/>
          </p:nvSpPr>
          <p:spPr>
            <a:xfrm>
              <a:off x="6832248" y="1802978"/>
              <a:ext cx="2130208" cy="4578350"/>
            </a:xfrm>
            <a:custGeom>
              <a:avLst/>
              <a:gdLst>
                <a:gd name="connsiteX0" fmla="*/ 0 w 2129517"/>
                <a:gd name="connsiteY0" fmla="*/ 212952 h 4578350"/>
                <a:gd name="connsiteX1" fmla="*/ 212952 w 2129517"/>
                <a:gd name="connsiteY1" fmla="*/ 0 h 4578350"/>
                <a:gd name="connsiteX2" fmla="*/ 1916565 w 2129517"/>
                <a:gd name="connsiteY2" fmla="*/ 0 h 4578350"/>
                <a:gd name="connsiteX3" fmla="*/ 2129517 w 2129517"/>
                <a:gd name="connsiteY3" fmla="*/ 212952 h 4578350"/>
                <a:gd name="connsiteX4" fmla="*/ 2129517 w 2129517"/>
                <a:gd name="connsiteY4" fmla="*/ 4365398 h 4578350"/>
                <a:gd name="connsiteX5" fmla="*/ 1916565 w 2129517"/>
                <a:gd name="connsiteY5" fmla="*/ 4578350 h 4578350"/>
                <a:gd name="connsiteX6" fmla="*/ 212952 w 2129517"/>
                <a:gd name="connsiteY6" fmla="*/ 4578350 h 4578350"/>
                <a:gd name="connsiteX7" fmla="*/ 0 w 2129517"/>
                <a:gd name="connsiteY7" fmla="*/ 4365398 h 4578350"/>
                <a:gd name="connsiteX8" fmla="*/ 0 w 2129517"/>
                <a:gd name="connsiteY8" fmla="*/ 212952 h 457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9517" h="4578350">
                  <a:moveTo>
                    <a:pt x="0" y="212952"/>
                  </a:moveTo>
                  <a:cubicBezTo>
                    <a:pt x="0" y="95342"/>
                    <a:pt x="95342" y="0"/>
                    <a:pt x="212952" y="0"/>
                  </a:cubicBezTo>
                  <a:lnTo>
                    <a:pt x="1916565" y="0"/>
                  </a:lnTo>
                  <a:cubicBezTo>
                    <a:pt x="2034175" y="0"/>
                    <a:pt x="2129517" y="95342"/>
                    <a:pt x="2129517" y="212952"/>
                  </a:cubicBezTo>
                  <a:lnTo>
                    <a:pt x="2129517" y="4365398"/>
                  </a:lnTo>
                  <a:cubicBezTo>
                    <a:pt x="2129517" y="4483008"/>
                    <a:pt x="2034175" y="4578350"/>
                    <a:pt x="1916565" y="4578350"/>
                  </a:cubicBezTo>
                  <a:lnTo>
                    <a:pt x="212952" y="4578350"/>
                  </a:lnTo>
                  <a:cubicBezTo>
                    <a:pt x="95342" y="4578350"/>
                    <a:pt x="0" y="4483008"/>
                    <a:pt x="0" y="4365398"/>
                  </a:cubicBezTo>
                  <a:lnTo>
                    <a:pt x="0" y="212952"/>
                  </a:lnTo>
                  <a:close/>
                </a:path>
              </a:pathLst>
            </a:custGeom>
            <a:solidFill>
              <a:schemeClr val="tx2">
                <a:lumMod val="20000"/>
                <a:lumOff val="80000"/>
              </a:schemeClr>
            </a:solidFill>
            <a:ln w="1905">
              <a:solidFill>
                <a:schemeClr val="bg2">
                  <a:lumMod val="90000"/>
                </a:schemeClr>
              </a:solidFill>
            </a:ln>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128016" tIns="1959356" rIns="128016" bIns="1043686" spcCol="1270"/>
            <a:lstStyle/>
            <a:p>
              <a:pPr algn="ctr" defTabSz="800100" fontAlgn="auto">
                <a:lnSpc>
                  <a:spcPct val="90000"/>
                </a:lnSpc>
                <a:spcAft>
                  <a:spcPct val="35000"/>
                </a:spcAft>
                <a:defRPr/>
              </a:pPr>
              <a:r>
                <a:rPr lang="en-GB" b="1" dirty="0">
                  <a:solidFill>
                    <a:schemeClr val="tx2">
                      <a:lumMod val="50000"/>
                    </a:schemeClr>
                  </a:solidFill>
                </a:rPr>
                <a:t>Technical </a:t>
              </a:r>
              <a:br>
                <a:rPr lang="en-GB" b="1" dirty="0">
                  <a:solidFill>
                    <a:schemeClr val="tx2">
                      <a:lumMod val="50000"/>
                    </a:schemeClr>
                  </a:solidFill>
                </a:rPr>
              </a:br>
              <a:r>
                <a:rPr lang="en-GB" b="1" dirty="0">
                  <a:solidFill>
                    <a:schemeClr val="tx2">
                      <a:lumMod val="50000"/>
                    </a:schemeClr>
                  </a:solidFill>
                </a:rPr>
                <a:t>Advisory Support</a:t>
              </a:r>
            </a:p>
            <a:p>
              <a:pPr algn="ctr" defTabSz="800100" fontAlgn="auto">
                <a:lnSpc>
                  <a:spcPct val="90000"/>
                </a:lnSpc>
                <a:spcAft>
                  <a:spcPct val="35000"/>
                </a:spcAft>
                <a:defRPr/>
              </a:pPr>
              <a:r>
                <a:rPr lang="en-GB" sz="1300" dirty="0">
                  <a:solidFill>
                    <a:schemeClr val="tx1"/>
                  </a:solidFill>
                </a:rPr>
                <a:t>UN-SPIDER provides support to countries in assessing national capacity and in evaluating disaster and risk reduction activities, policies and plans</a:t>
              </a:r>
            </a:p>
          </p:txBody>
        </p:sp>
        <p:sp>
          <p:nvSpPr>
            <p:cNvPr id="13" name="Oval 12">
              <a:extLst>
                <a:ext uri="{FF2B5EF4-FFF2-40B4-BE49-F238E27FC236}">
                  <a16:creationId xmlns:a16="http://schemas.microsoft.com/office/drawing/2014/main" id="{2F560BF9-6863-4D4D-A04C-6922962AB430}"/>
                </a:ext>
              </a:extLst>
            </p:cNvPr>
            <p:cNvSpPr/>
            <p:nvPr/>
          </p:nvSpPr>
          <p:spPr>
            <a:xfrm>
              <a:off x="7135402" y="2077679"/>
              <a:ext cx="1524590" cy="1524590"/>
            </a:xfrm>
            <a:prstGeom prst="ellipse">
              <a:avLst/>
            </a:prstGeom>
            <a:blipFill>
              <a:blip r:embed="rId6"/>
              <a:srcRect/>
              <a:stretch>
                <a:fillRect l="-17000" r="-17000"/>
              </a:stretch>
            </a:blipFill>
            <a:ln w="1270">
              <a:solidFill>
                <a:schemeClr val="bg2">
                  <a:lumMod val="75000"/>
                </a:schemeClr>
              </a:solidFill>
            </a:ln>
            <a:effectLst>
              <a:outerShdw blurRad="50800" dist="19050" dir="5400000" algn="ctr" rotWithShape="0">
                <a:schemeClr val="bg2">
                  <a:lumMod val="10000"/>
                  <a:alpha val="40000"/>
                </a:scheme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4" name="Left-Right Arrow 11">
              <a:extLst>
                <a:ext uri="{FF2B5EF4-FFF2-40B4-BE49-F238E27FC236}">
                  <a16:creationId xmlns:a16="http://schemas.microsoft.com/office/drawing/2014/main" id="{326E4BEF-877F-4D19-8A64-293C66155AA1}"/>
                </a:ext>
              </a:extLst>
            </p:cNvPr>
            <p:cNvSpPr/>
            <p:nvPr/>
          </p:nvSpPr>
          <p:spPr>
            <a:xfrm>
              <a:off x="598771" y="5660603"/>
              <a:ext cx="8017645" cy="687388"/>
            </a:xfrm>
            <a:prstGeom prst="leftRightArrow">
              <a:avLst/>
            </a:prstGeom>
            <a:solidFill>
              <a:schemeClr val="accent1"/>
            </a:solidFill>
            <a:ln w="3175">
              <a:solidFill>
                <a:schemeClr val="tx1">
                  <a:lumMod val="50000"/>
                  <a:lumOff val="50000"/>
                </a:schemeClr>
              </a:solidFill>
            </a:ln>
            <a:effectLst>
              <a:outerShdw blurRad="50800" dist="19050" dir="5400000" algn="ctr" rotWithShape="0">
                <a:schemeClr val="bg2">
                  <a:lumMod val="10000"/>
                  <a:alpha val="40000"/>
                </a:scheme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sp>
        <p:nvSpPr>
          <p:cNvPr id="15" name="TextBox 14">
            <a:extLst>
              <a:ext uri="{FF2B5EF4-FFF2-40B4-BE49-F238E27FC236}">
                <a16:creationId xmlns:a16="http://schemas.microsoft.com/office/drawing/2014/main" id="{940673F3-78A1-4599-81E1-32E40269BDD2}"/>
              </a:ext>
            </a:extLst>
          </p:cNvPr>
          <p:cNvSpPr txBox="1"/>
          <p:nvPr/>
        </p:nvSpPr>
        <p:spPr>
          <a:xfrm>
            <a:off x="3708400" y="5795963"/>
            <a:ext cx="1849438" cy="369887"/>
          </a:xfrm>
          <a:prstGeom prst="rect">
            <a:avLst/>
          </a:prstGeom>
          <a:noFill/>
        </p:spPr>
        <p:txBody>
          <a:bodyPr wrap="none">
            <a:spAutoFit/>
          </a:bodyPr>
          <a:lstStyle/>
          <a:p>
            <a:pPr fontAlgn="auto">
              <a:spcBef>
                <a:spcPts val="0"/>
              </a:spcBef>
              <a:spcAft>
                <a:spcPts val="0"/>
              </a:spcAft>
              <a:defRPr/>
            </a:pPr>
            <a:r>
              <a:rPr lang="en-GB" b="1" dirty="0">
                <a:solidFill>
                  <a:schemeClr val="bg1"/>
                </a:solidFill>
                <a:effectLst>
                  <a:outerShdw blurRad="38100" dist="38100" dir="2700000" algn="tl">
                    <a:srgbClr val="000000">
                      <a:alpha val="43137"/>
                    </a:srgbClr>
                  </a:outerShdw>
                </a:effectLst>
                <a:latin typeface="+mn-lt"/>
              </a:rPr>
              <a:t>and many more…</a:t>
            </a:r>
          </a:p>
        </p:txBody>
      </p:sp>
    </p:spTree>
    <p:extLst>
      <p:ext uri="{BB962C8B-B14F-4D97-AF65-F5344CB8AC3E}">
        <p14:creationId xmlns:p14="http://schemas.microsoft.com/office/powerpoint/2010/main" val="212167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950A4C9-231D-4B4D-9B37-D23E07AEBFDE}"/>
              </a:ext>
            </a:extLst>
          </p:cNvPr>
          <p:cNvSpPr>
            <a:spLocks noGrp="1"/>
          </p:cNvSpPr>
          <p:nvPr>
            <p:ph type="subTitle"/>
          </p:nvPr>
        </p:nvSpPr>
        <p:spPr/>
        <p:txBody>
          <a:bodyPr/>
          <a:lstStyle/>
          <a:p>
            <a:pPr marL="0" indent="0" algn="ctr">
              <a:buNone/>
            </a:pPr>
            <a:endParaRPr lang="en-GB" dirty="0">
              <a:solidFill>
                <a:schemeClr val="bg1"/>
              </a:solidFill>
              <a:hlinkClick r:id="rId2">
                <a:extLst>
                  <a:ext uri="{A12FA001-AC4F-418D-AE19-62706E023703}">
                    <ahyp:hlinkClr xmlns:ahyp="http://schemas.microsoft.com/office/drawing/2018/hyperlinkcolor" val="tx"/>
                  </a:ext>
                </a:extLst>
              </a:hlinkClick>
            </a:endParaRPr>
          </a:p>
          <a:p>
            <a:pPr marL="0" indent="0" algn="ctr">
              <a:buNone/>
            </a:pPr>
            <a:r>
              <a:rPr lang="en-GB" dirty="0">
                <a:solidFill>
                  <a:schemeClr val="bg1"/>
                </a:solidFill>
                <a:hlinkClick r:id="rId2">
                  <a:extLst>
                    <a:ext uri="{A12FA001-AC4F-418D-AE19-62706E023703}">
                      <ahyp:hlinkClr xmlns:ahyp="http://schemas.microsoft.com/office/drawing/2018/hyperlinkcolor" val="tx"/>
                    </a:ext>
                  </a:extLst>
                </a:hlinkClick>
              </a:rPr>
              <a:t>coen.bussink@un.org</a:t>
            </a:r>
          </a:p>
          <a:p>
            <a:pPr marL="0" indent="0" algn="ctr">
              <a:buNone/>
            </a:pPr>
            <a:r>
              <a:rPr lang="en-GB" dirty="0">
                <a:solidFill>
                  <a:schemeClr val="bg1"/>
                </a:solidFill>
                <a:hlinkClick r:id="rId2">
                  <a:extLst>
                    <a:ext uri="{A12FA001-AC4F-418D-AE19-62706E023703}">
                      <ahyp:hlinkClr xmlns:ahyp="http://schemas.microsoft.com/office/drawing/2018/hyperlinkcolor" val="tx"/>
                    </a:ext>
                  </a:extLst>
                </a:hlinkClick>
              </a:rPr>
              <a:t>http://www.un-spider.org/</a:t>
            </a:r>
            <a:endParaRPr lang="en-GB" dirty="0">
              <a:solidFill>
                <a:schemeClr val="bg1"/>
              </a:solidFill>
            </a:endParaRPr>
          </a:p>
          <a:p>
            <a:pPr marL="0" indent="0" algn="ctr">
              <a:buNone/>
            </a:pPr>
            <a:r>
              <a:rPr lang="en-GB" dirty="0">
                <a:solidFill>
                  <a:schemeClr val="bg1"/>
                </a:solidFill>
                <a:hlinkClick r:id="rId3">
                  <a:extLst>
                    <a:ext uri="{A12FA001-AC4F-418D-AE19-62706E023703}">
                      <ahyp:hlinkClr xmlns:ahyp="http://schemas.microsoft.com/office/drawing/2018/hyperlinkcolor" val="tx"/>
                    </a:ext>
                  </a:extLst>
                </a:hlinkClick>
              </a:rPr>
              <a:t>https://www.unoosa.org/oosa/en/ourwork/psa/emnrm/climatechange.html</a:t>
            </a:r>
            <a:endParaRPr lang="en-GB" dirty="0">
              <a:solidFill>
                <a:schemeClr val="bg1"/>
              </a:solidFill>
            </a:endParaRPr>
          </a:p>
          <a:p>
            <a:pPr marL="0" indent="0" algn="ctr">
              <a:buNone/>
            </a:pPr>
            <a:r>
              <a:rPr lang="en-GB" dirty="0">
                <a:solidFill>
                  <a:schemeClr val="bg1"/>
                </a:solidFill>
                <a:hlinkClick r:id="rId4">
                  <a:extLst>
                    <a:ext uri="{A12FA001-AC4F-418D-AE19-62706E023703}">
                      <ahyp:hlinkClr xmlns:ahyp="http://schemas.microsoft.com/office/drawing/2018/hyperlinkcolor" val="tx"/>
                    </a:ext>
                  </a:extLst>
                </a:hlinkClick>
              </a:rPr>
              <a:t>https://www.spaceclimateobservatory.org/about-sco</a:t>
            </a:r>
            <a:endParaRPr lang="en-GB" dirty="0">
              <a:solidFill>
                <a:schemeClr val="bg1"/>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6135625EDE924B8C759341E8045347" ma:contentTypeVersion="13" ma:contentTypeDescription="Create a new document." ma:contentTypeScope="" ma:versionID="735469de4b815a1f76b6c0c433b0510d">
  <xsd:schema xmlns:xsd="http://www.w3.org/2001/XMLSchema" xmlns:xs="http://www.w3.org/2001/XMLSchema" xmlns:p="http://schemas.microsoft.com/office/2006/metadata/properties" xmlns:ns3="216f5fd1-64b5-46a6-a50d-1afd4873157f" xmlns:ns4="31eeb98e-90e3-4d81-af45-df7da42028c0" targetNamespace="http://schemas.microsoft.com/office/2006/metadata/properties" ma:root="true" ma:fieldsID="70c2bea228a893984e20cc9439a863ee" ns3:_="" ns4:_="">
    <xsd:import namespace="216f5fd1-64b5-46a6-a50d-1afd4873157f"/>
    <xsd:import namespace="31eeb98e-90e3-4d81-af45-df7da42028c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6f5fd1-64b5-46a6-a50d-1afd487315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eeb98e-90e3-4d81-af45-df7da42028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428675-49BC-4698-A425-7DD1FA4F1A3A}">
  <ds:schemaRefs>
    <ds:schemaRef ds:uri="http://schemas.microsoft.com/sharepoint/v3/contenttype/forms"/>
  </ds:schemaRefs>
</ds:datastoreItem>
</file>

<file path=customXml/itemProps2.xml><?xml version="1.0" encoding="utf-8"?>
<ds:datastoreItem xmlns:ds="http://schemas.openxmlformats.org/officeDocument/2006/customXml" ds:itemID="{690029EC-CC0A-4B0E-BE36-496A676C1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6f5fd1-64b5-46a6-a50d-1afd4873157f"/>
    <ds:schemaRef ds:uri="31eeb98e-90e3-4d81-af45-df7da4202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43E3DD-19BD-4ACF-8773-18899B4F3E2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35144</TotalTime>
  <Words>815</Words>
  <Application>Microsoft Office PowerPoint</Application>
  <PresentationFormat>On-screen Show (4:3)</PresentationFormat>
  <Paragraphs>64</Paragraphs>
  <Slides>6</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vt:i4>
      </vt:variant>
    </vt:vector>
  </HeadingPairs>
  <TitlesOfParts>
    <vt:vector size="18" baseType="lpstr">
      <vt:lpstr>Helvetica 55 Roman</vt:lpstr>
      <vt:lpstr>Abadi</vt:lpstr>
      <vt:lpstr>Abadi Extra Light</vt:lpstr>
      <vt:lpstr>Aharoni</vt:lpstr>
      <vt:lpstr>Arial</vt:lpstr>
      <vt:lpstr>Calibri</vt:lpstr>
      <vt:lpstr>Calibri Light</vt:lpstr>
      <vt:lpstr>Symbol</vt:lpstr>
      <vt:lpstr>Times New Roman</vt:lpstr>
      <vt:lpstr>Wingdings</vt:lpstr>
      <vt:lpstr>Office Theme</vt:lpstr>
      <vt:lpstr>Office Theme</vt:lpstr>
      <vt:lpstr>PowerPoint Presentation</vt:lpstr>
      <vt:lpstr>UN-SPIDER</vt:lpstr>
      <vt:lpstr>Monitoring climate from space</vt:lpstr>
      <vt:lpstr>PowerPoint Presentation</vt:lpstr>
      <vt:lpstr>PowerPoint Presentation</vt:lpstr>
      <vt:lpstr>PowerPoint Presentation</vt:lpstr>
    </vt:vector>
  </TitlesOfParts>
  <Company>UNOG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Coen Bussink</dc:creator>
  <dc:description/>
  <cp:lastModifiedBy>Coen Bussink</cp:lastModifiedBy>
  <cp:revision>101</cp:revision>
  <dcterms:created xsi:type="dcterms:W3CDTF">2017-11-28T13:57:35Z</dcterms:created>
  <dcterms:modified xsi:type="dcterms:W3CDTF">2020-08-31T08:59:22Z</dcterms:modified>
  <dc:language>es-ES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UNOG</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2</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3</vt:i4>
  </property>
  <property fmtid="{D5CDD505-2E9C-101B-9397-08002B2CF9AE}" pid="13" name="ContentTypeId">
    <vt:lpwstr>0x0101000E6135625EDE924B8C759341E8045347</vt:lpwstr>
  </property>
</Properties>
</file>