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561" r:id="rId3"/>
    <p:sldId id="554" r:id="rId4"/>
    <p:sldId id="565" r:id="rId5"/>
    <p:sldId id="5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rishkumar Ravan" initials="SR" lastIdx="1" clrIdx="0">
    <p:extLst>
      <p:ext uri="{19B8F6BF-5375-455C-9EA6-DF929625EA0E}">
        <p15:presenceInfo xmlns:p15="http://schemas.microsoft.com/office/powerpoint/2012/main" userId="S::shirish.ravan@un.org::eb3bbb4a-82aa-40bb-827d-4370710f8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C7226-9F0A-44A9-B2A2-E21EEBE8D173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A41D7-4E8F-47EE-8C1E-CC08572D6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4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901" indent="-170901">
              <a:buFont typeface="Arial" panose="020B0604020202020204" pitchFamily="34" charset="0"/>
              <a:buChar char="•"/>
            </a:pPr>
            <a:r>
              <a:rPr lang="en-US" sz="1800" dirty="0"/>
              <a:t>The space solutions compendium is a list of space-related solutions that  each country can apply in accordance with its space strategy</a:t>
            </a:r>
          </a:p>
          <a:p>
            <a:endParaRPr lang="en-US" sz="1800" dirty="0"/>
          </a:p>
          <a:p>
            <a:pPr marL="170901" indent="-170901">
              <a:buFont typeface="Arial" panose="020B0604020202020204" pitchFamily="34" charset="0"/>
              <a:buChar char="•"/>
            </a:pPr>
            <a:r>
              <a:rPr lang="en-US" sz="1800" dirty="0"/>
              <a:t>The compendium is a key tool for supporting the 2030 Agenda for Sustainable Development, linking space solutions with SDG goals and targets. </a:t>
            </a:r>
          </a:p>
          <a:p>
            <a:endParaRPr lang="en-US" sz="1800" dirty="0"/>
          </a:p>
          <a:p>
            <a:pPr marL="170901" indent="-170901">
              <a:buFont typeface="Arial" panose="020B0604020202020204" pitchFamily="34" charset="0"/>
              <a:buChar char="•"/>
            </a:pPr>
            <a:r>
              <a:rPr lang="en-US" sz="1800" dirty="0"/>
              <a:t>Through the compendium, UNOOSA would act as a focal point, pairing solutions provided by developed and developing countries, monitoring the effectiveness of those solutions and identifying user needs to deliver more targeted capacity-building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0638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0BD0-C515-4A67-A5EA-3A36600F0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FB5A5-6E36-4550-86D0-8F2EB7DE7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5D47-38B0-4A8F-8E13-3BB412DF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368-5307-4368-9EC8-7F8D8319626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7FB90-9BE6-4358-A20D-DD5D1648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EEBAB-86EC-4D2A-937A-DC24D1BA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7E6E-0A11-47B5-8C5B-79B74CA1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5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3385D-1EF4-4C5E-ACE7-BFA06B55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368-5307-4368-9EC8-7F8D8319626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23E13-3E81-4E97-9908-DFBCF2F5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2B194-2D44-4C27-85DD-B9DEA9DE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7E6E-0A11-47B5-8C5B-79B74CA1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E943-A3A3-4085-AA89-18C49655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0256-31D9-4689-94A6-B536091B7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D1A45-B2C3-4878-BAFA-0575E940A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2C988-9796-49A1-B343-53919E6C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368-5307-4368-9EC8-7F8D8319626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C288D-0DFD-4D65-B649-334C66E3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15220-292D-49BC-BF89-017BB154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7E6E-0A11-47B5-8C5B-79B74CA1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09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FBEE-5E9C-48B8-BEF3-C82913B0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4C46A-0E67-41FF-96A0-26299343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0C688-1DA5-4D0A-968E-32E0259B2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9AFC8-FE0D-4BFB-99D3-48AAB736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368-5307-4368-9EC8-7F8D8319626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D965A-1F6F-4695-8153-3E4F6516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6F865-5F69-409C-881D-084F5AE7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7E6E-0A11-47B5-8C5B-79B74CA1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22CE-25B5-4749-AA8D-F997D44F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072B3-532D-4888-BF64-3A63DFA31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3149-0D75-4D93-AE33-E000ECEF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368-5307-4368-9EC8-7F8D8319626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A7F21-860E-4CA4-BC11-511CF600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2175F-362D-4F09-B75C-508C9F2D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7E6E-0A11-47B5-8C5B-79B74CA1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48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1F9CB-F90B-4741-AB4B-1F83E77EF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6B3FF-D8D6-4E5A-99C4-48411B379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D7A6-1E91-411A-ABFE-EB2C7B00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368-5307-4368-9EC8-7F8D8319626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21F1C-2AD6-4C66-9D14-95D435DD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0199-C579-4257-B8FC-9F46EFDC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7E6E-0A11-47B5-8C5B-79B74CA1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57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326204"/>
            <a:ext cx="10515600" cy="51267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30">
                <a:solidFill>
                  <a:srgbClr val="2F5597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346249" y="6611780"/>
            <a:ext cx="845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/>
              <a:t>Slide </a:t>
            </a:r>
            <a:fld id="{7397E1C4-F077-46CC-B554-FD8230A4E634}" type="slidenum">
              <a:rPr lang="sk-SK" sz="1000" smtClean="0"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2999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EE6A2D-A57F-4884-AC7E-BEABA9C9BC29}"/>
              </a:ext>
            </a:extLst>
          </p:cNvPr>
          <p:cNvSpPr/>
          <p:nvPr userDrawn="1"/>
        </p:nvSpPr>
        <p:spPr>
          <a:xfrm>
            <a:off x="4187253" y="0"/>
            <a:ext cx="8004748" cy="3650104"/>
          </a:xfrm>
          <a:prstGeom prst="rect">
            <a:avLst/>
          </a:prstGeom>
          <a:solidFill>
            <a:srgbClr val="012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5159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4DEDCF-DB82-4BCD-AB14-CD4DCAD1AA15}"/>
              </a:ext>
            </a:extLst>
          </p:cNvPr>
          <p:cNvSpPr/>
          <p:nvPr userDrawn="1"/>
        </p:nvSpPr>
        <p:spPr>
          <a:xfrm>
            <a:off x="1813810" y="0"/>
            <a:ext cx="10378191" cy="3462728"/>
          </a:xfrm>
          <a:prstGeom prst="rect">
            <a:avLst/>
          </a:prstGeom>
          <a:solidFill>
            <a:srgbClr val="012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0813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82777B-7D02-44FD-BDF5-BB839EB6A19B}"/>
              </a:ext>
            </a:extLst>
          </p:cNvPr>
          <p:cNvSpPr/>
          <p:nvPr userDrawn="1"/>
        </p:nvSpPr>
        <p:spPr>
          <a:xfrm>
            <a:off x="5101653" y="1"/>
            <a:ext cx="7090348" cy="1199213"/>
          </a:xfrm>
          <a:prstGeom prst="rect">
            <a:avLst/>
          </a:prstGeom>
          <a:solidFill>
            <a:srgbClr val="012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1205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3A05-A2E9-4B28-97BE-230F856E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6601A-52CA-4C54-94EC-394D9978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CF90A-CD39-4046-B178-C0FBC75F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368-5307-4368-9EC8-7F8D8319626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7030-8A80-4078-8E9E-421D8B39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7DECA-5D2D-4A03-ADF4-2EC7EFB0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7E6E-0A11-47B5-8C5B-79B74CA1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9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14BD-9D2D-4D47-B8D9-CF7C667A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49003-A55A-491D-8F82-10A4110EB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5C248-4C5D-4BDB-908B-956C6061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368-5307-4368-9EC8-7F8D8319626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5E378-D566-4180-AFC9-12E971CB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C67C-F17D-4E60-9EB9-119E4C65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7E6E-0A11-47B5-8C5B-79B74CA1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889BB-A22B-451F-9E3A-D4DD609F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54B4-EE04-42D5-A89F-D26223B90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FDAF4-ABB9-46D2-B0D6-ECFC2489B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1F10C-FC14-40B8-AD85-93F42395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368-5307-4368-9EC8-7F8D8319626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606EE-9BEE-4B84-9209-E84AF39F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228D8-5ABF-4466-9B0A-15BB6FE8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7E6E-0A11-47B5-8C5B-79B74CA1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5826-5213-4C7B-A65D-3A2A6847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5761E-5588-4EE9-B6BE-BE66E3563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CD91E-5C04-4A4B-A3AE-4FF8DEBFB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59152-212A-4A64-A652-0807858A4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2BD4F-4090-4020-A32D-299655540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70AD6A-6A06-4EFF-8F18-F39BDE8F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368-5307-4368-9EC8-7F8D8319626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1C5230-4626-4E85-9436-D0EB133E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47BEA-A0C8-42F6-A69C-EAECD698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7E6E-0A11-47B5-8C5B-79B74CA1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DB46-577D-48F9-B2AF-4271F60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770FA-67AE-4831-A503-002A14EB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368-5307-4368-9EC8-7F8D8319626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40F5A-308F-4274-8EFF-7AEA676D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36544-7F7C-4E91-BE64-3513B19D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7E6E-0A11-47B5-8C5B-79B74CA1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8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0C60EB-467C-45D7-9C64-4E017728F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CE08-F64C-430B-B40D-3A5FD4089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73B8A-0F0C-4288-85B7-EE6F787C3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1D368-5307-4368-9EC8-7F8D8319626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65511-3480-4836-A90A-B76EC621A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68C56-877C-4E71-9D48-36575E90D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7E6E-0A11-47B5-8C5B-79B74CA10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1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unoosa.org/oosa/en/benefits-of-space/agricultur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C15A33-CF06-4C89-9019-A7AFFEDB9007}"/>
              </a:ext>
            </a:extLst>
          </p:cNvPr>
          <p:cNvSpPr txBox="1"/>
          <p:nvPr/>
        </p:nvSpPr>
        <p:spPr>
          <a:xfrm>
            <a:off x="1743428" y="825751"/>
            <a:ext cx="888538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400" dirty="0">
                <a:solidFill>
                  <a:prstClr val="white"/>
                </a:solidFill>
              </a:rPr>
              <a:t>United Nations/Austria Symposium: </a:t>
            </a:r>
          </a:p>
          <a:p>
            <a:pPr lvl="0" algn="ctr">
              <a:defRPr/>
            </a:pPr>
            <a:r>
              <a:rPr lang="en-GB" sz="3400" dirty="0">
                <a:solidFill>
                  <a:prstClr val="white"/>
                </a:solidFill>
              </a:rPr>
              <a:t>"Space Applications for Sustainable Development Goal 13: Climate Action"</a:t>
            </a:r>
          </a:p>
          <a:p>
            <a:pPr lvl="0" algn="ctr">
              <a:defRPr/>
            </a:pPr>
            <a:r>
              <a:rPr lang="en-GB" sz="2400" dirty="0">
                <a:solidFill>
                  <a:prstClr val="white"/>
                </a:solidFill>
              </a:rPr>
              <a:t>1-3 September 2020</a:t>
            </a:r>
          </a:p>
          <a:p>
            <a:pPr lvl="0" algn="ctr">
              <a:defRPr/>
            </a:pPr>
            <a:endParaRPr lang="en-GB" sz="3400" i="1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en-GB" sz="3400" i="1" dirty="0">
                <a:solidFill>
                  <a:prstClr val="white"/>
                </a:solidFill>
              </a:rPr>
              <a:t>Session 3: Agriculture and forestry</a:t>
            </a:r>
            <a:endParaRPr lang="en-US" sz="2800" i="1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0BA4A-7691-4347-95DE-239687485E11}"/>
              </a:ext>
            </a:extLst>
          </p:cNvPr>
          <p:cNvSpPr txBox="1"/>
          <p:nvPr/>
        </p:nvSpPr>
        <p:spPr>
          <a:xfrm>
            <a:off x="5541818" y="4631092"/>
            <a:ext cx="5253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Shirish Ravan</a:t>
            </a:r>
            <a:br>
              <a:rPr lang="en-US" sz="2000" b="1" dirty="0">
                <a:solidFill>
                  <a:prstClr val="white"/>
                </a:solidFill>
              </a:rPr>
            </a:br>
            <a:r>
              <a:rPr lang="en-US" sz="2000" b="1" dirty="0">
                <a:solidFill>
                  <a:prstClr val="white"/>
                </a:solidFill>
              </a:rPr>
              <a:t>United Nations Office for Outer Space Affairs</a:t>
            </a:r>
          </a:p>
          <a:p>
            <a:pPr lvl="0" algn="ctr">
              <a:defRPr/>
            </a:pPr>
            <a:r>
              <a:rPr lang="en-GB" sz="2000" b="1" dirty="0">
                <a:solidFill>
                  <a:prstClr val="white"/>
                </a:solidFill>
              </a:rPr>
              <a:t>shirish.ravan@un.org</a:t>
            </a:r>
          </a:p>
        </p:txBody>
      </p:sp>
    </p:spTree>
    <p:extLst>
      <p:ext uri="{BB962C8B-B14F-4D97-AF65-F5344CB8AC3E}">
        <p14:creationId xmlns:p14="http://schemas.microsoft.com/office/powerpoint/2010/main" val="21537700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5CA142B-96E6-4ABD-B9D1-636BEC6A140B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56" y="2098256"/>
            <a:ext cx="4153947" cy="3548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Narrow agriculture1">
            <a:extLst>
              <a:ext uri="{FF2B5EF4-FFF2-40B4-BE49-F238E27FC236}">
                <a16:creationId xmlns:a16="http://schemas.microsoft.com/office/drawing/2014/main" id="{6B2565B8-DCED-4BC2-9B14-D661F1AB9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61" y="2144466"/>
            <a:ext cx="5128695" cy="34191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8AAAC0-5ECB-44FE-A6E8-416B1B13A6B6}"/>
              </a:ext>
            </a:extLst>
          </p:cNvPr>
          <p:cNvSpPr/>
          <p:nvPr/>
        </p:nvSpPr>
        <p:spPr>
          <a:xfrm>
            <a:off x="3340626" y="1521175"/>
            <a:ext cx="504215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How climate change impacts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1CE4A-970E-4B88-9ACD-4A4629F3F4B1}"/>
              </a:ext>
            </a:extLst>
          </p:cNvPr>
          <p:cNvSpPr txBox="1"/>
          <p:nvPr/>
        </p:nvSpPr>
        <p:spPr>
          <a:xfrm>
            <a:off x="2998013" y="2590949"/>
            <a:ext cx="207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Agriculture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08CE5-6D05-4D4F-95AA-3E9E57757B0C}"/>
              </a:ext>
            </a:extLst>
          </p:cNvPr>
          <p:cNvSpPr txBox="1"/>
          <p:nvPr/>
        </p:nvSpPr>
        <p:spPr>
          <a:xfrm>
            <a:off x="7691279" y="2590949"/>
            <a:ext cx="1403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sz="3200" dirty="0"/>
              <a:t>Forests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5A7229-E95C-4E32-AF21-22E5EB9FA701}"/>
              </a:ext>
            </a:extLst>
          </p:cNvPr>
          <p:cNvSpPr/>
          <p:nvPr/>
        </p:nvSpPr>
        <p:spPr>
          <a:xfrm>
            <a:off x="711200" y="5646696"/>
            <a:ext cx="11379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Changing rainfall patterns			Rising temperatures		Extreme weather events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C00000"/>
                </a:solidFill>
              </a:rPr>
              <a:t>Droughts	Flooding		Insect outbreaks		Invasive species		Wildfires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3EA4B5-5EBB-4C45-BB4F-D72B446ECD27}"/>
              </a:ext>
            </a:extLst>
          </p:cNvPr>
          <p:cNvSpPr txBox="1"/>
          <p:nvPr/>
        </p:nvSpPr>
        <p:spPr>
          <a:xfrm>
            <a:off x="2413009" y="3487754"/>
            <a:ext cx="2939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</a:rPr>
              <a:t>+ Carbon sequestration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-  Greenhouse gases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DD48C2-10F1-4754-A165-FE57900FE8FA}"/>
              </a:ext>
            </a:extLst>
          </p:cNvPr>
          <p:cNvSpPr txBox="1"/>
          <p:nvPr/>
        </p:nvSpPr>
        <p:spPr>
          <a:xfrm>
            <a:off x="7070473" y="3487755"/>
            <a:ext cx="3519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+ Carbon sequestration &amp; </a:t>
            </a:r>
          </a:p>
          <a:p>
            <a:r>
              <a:rPr lang="en-US" sz="2200" dirty="0">
                <a:solidFill>
                  <a:srgbClr val="FFFF00"/>
                </a:solidFill>
              </a:rPr>
              <a:t>   other ecosystem functions</a:t>
            </a:r>
          </a:p>
        </p:txBody>
      </p:sp>
    </p:spTree>
    <p:extLst>
      <p:ext uri="{BB962C8B-B14F-4D97-AF65-F5344CB8AC3E}">
        <p14:creationId xmlns:p14="http://schemas.microsoft.com/office/powerpoint/2010/main" val="36790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68976AE-DF09-4C00-963C-5E20C829DDA5}"/>
              </a:ext>
            </a:extLst>
          </p:cNvPr>
          <p:cNvSpPr txBox="1">
            <a:spLocks/>
          </p:cNvSpPr>
          <p:nvPr/>
        </p:nvSpPr>
        <p:spPr>
          <a:xfrm>
            <a:off x="237948" y="2078556"/>
            <a:ext cx="5978125" cy="2160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lang="en-GB" sz="2200" b="1" dirty="0"/>
              <a:t>The United Nations/Romania International Conference on Space Solutions for Sustainable Agriculture and Precision Farming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GB" sz="1800" dirty="0"/>
              <a:t>Cluj, Romania, 6-10 May 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E3525-7B07-4EF8-A077-F9BB1F9FBE2D}"/>
              </a:ext>
            </a:extLst>
          </p:cNvPr>
          <p:cNvSpPr/>
          <p:nvPr/>
        </p:nvSpPr>
        <p:spPr>
          <a:xfrm>
            <a:off x="293370" y="3333958"/>
            <a:ext cx="550741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C00000"/>
                </a:solidFill>
              </a:rPr>
              <a:t>Key Recommendations</a:t>
            </a:r>
            <a:endParaRPr lang="en-GB" b="1" dirty="0">
              <a:solidFill>
                <a:srgbClr val="C00000"/>
              </a:solidFill>
            </a:endParaRPr>
          </a:p>
          <a:p>
            <a:r>
              <a:rPr lang="en-GB" b="1" dirty="0"/>
              <a:t>International cooperation needed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technological advancement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capacity-building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knowledge exchange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policy development</a:t>
            </a:r>
          </a:p>
          <a:p>
            <a:endParaRPr lang="en-GB" dirty="0"/>
          </a:p>
          <a:p>
            <a:r>
              <a:rPr lang="en-GB" b="1" dirty="0"/>
              <a:t>Long-term study on the impact of climate change on agriculture and </a:t>
            </a:r>
          </a:p>
          <a:p>
            <a:endParaRPr lang="en-GB" dirty="0"/>
          </a:p>
          <a:p>
            <a:r>
              <a:rPr lang="en-GB" b="1" dirty="0"/>
              <a:t>Development of early warning systems to monitor risk to agriculture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89396A-9B86-44C3-96C1-A70C0AE30659}"/>
              </a:ext>
            </a:extLst>
          </p:cNvPr>
          <p:cNvSpPr/>
          <p:nvPr/>
        </p:nvSpPr>
        <p:spPr>
          <a:xfrm>
            <a:off x="1222057" y="1227004"/>
            <a:ext cx="4457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5B9BD5">
                    <a:lumMod val="75000"/>
                  </a:srgbClr>
                </a:solidFill>
              </a:rPr>
              <a:t>UNOOSA@Agriculture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8FF860-D22F-4186-8DD4-56F54362C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8" y="1702886"/>
            <a:ext cx="5896246" cy="44122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680021-291D-4391-A49A-9CC9F17003DC}"/>
              </a:ext>
            </a:extLst>
          </p:cNvPr>
          <p:cNvSpPr/>
          <p:nvPr/>
        </p:nvSpPr>
        <p:spPr>
          <a:xfrm>
            <a:off x="685417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hlinkClick r:id="rId4"/>
              </a:rPr>
              <a:t>http://www.unoosa.org/oosa/en/benefits-of-space/agriculture.html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275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F286F6-E194-427A-B335-5EA5EE94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94" y="2593649"/>
            <a:ext cx="5894706" cy="21190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1E7063C-A1E9-4D01-B4F4-47A28A225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46998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CCFCEF-C208-4903-9EA4-52CD6129963B}"/>
              </a:ext>
            </a:extLst>
          </p:cNvPr>
          <p:cNvSpPr/>
          <p:nvPr/>
        </p:nvSpPr>
        <p:spPr>
          <a:xfrm>
            <a:off x="304800" y="1446079"/>
            <a:ext cx="5791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UNOOSA/UN-SPIDER and the International Water Management Institute (IWMI) webinar </a:t>
            </a:r>
            <a:r>
              <a:rPr lang="en-GB" sz="2800" b="1" dirty="0"/>
              <a:t>“Space-based inputs for locust early warning and preparedness”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544D4-1501-41AD-9EB5-D1BE8FFA7A63}"/>
              </a:ext>
            </a:extLst>
          </p:cNvPr>
          <p:cNvSpPr txBox="1"/>
          <p:nvPr/>
        </p:nvSpPr>
        <p:spPr>
          <a:xfrm>
            <a:off x="6297294" y="4712694"/>
            <a:ext cx="3910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UN-SPIDER Knowledge Portal</a:t>
            </a:r>
          </a:p>
          <a:p>
            <a:r>
              <a:rPr lang="en-US" sz="2400" b="1" dirty="0"/>
              <a:t>www.un-spider.org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F5830-FE43-4B85-AE5C-396D45944345}"/>
              </a:ext>
            </a:extLst>
          </p:cNvPr>
          <p:cNvSpPr/>
          <p:nvPr/>
        </p:nvSpPr>
        <p:spPr>
          <a:xfrm>
            <a:off x="6588385" y="1314309"/>
            <a:ext cx="4457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5B9BD5">
                    <a:lumMod val="75000"/>
                  </a:srgbClr>
                </a:solidFill>
              </a:rPr>
              <a:t>UNOOSA@Agriculture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279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D461FC-04E5-41FF-98EC-6E12220DAA5C}"/>
              </a:ext>
            </a:extLst>
          </p:cNvPr>
          <p:cNvSpPr/>
          <p:nvPr/>
        </p:nvSpPr>
        <p:spPr>
          <a:xfrm>
            <a:off x="5754255" y="4736803"/>
            <a:ext cx="6437745" cy="10460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200" b="1" dirty="0"/>
              <a:t>India-International Training Course “Space-based Information Systems for Ecosystem-based Disaster Risk Reduction (Eco-DRR)”, </a:t>
            </a:r>
            <a:r>
              <a:rPr lang="en-GB" b="1" dirty="0"/>
              <a:t>November 2019, Roorkee, India</a:t>
            </a:r>
            <a:endParaRPr lang="en-US" sz="2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9BF82-FAB1-4965-9F7D-9F2446EDB125}"/>
              </a:ext>
            </a:extLst>
          </p:cNvPr>
          <p:cNvSpPr/>
          <p:nvPr/>
        </p:nvSpPr>
        <p:spPr>
          <a:xfrm>
            <a:off x="461815" y="2483631"/>
            <a:ext cx="5292440" cy="15549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200" b="1" dirty="0"/>
              <a:t>United Nations/Kenya Conference on Space Technology and Applications for Wildlife Management and Protecting Biodiversity</a:t>
            </a:r>
            <a:endParaRPr lang="en-GB" sz="20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000" dirty="0"/>
              <a:t>27-30 June 2016, Nairobi, Kenya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291BF-C05D-4F5E-B264-A777D79DCAC7}"/>
              </a:ext>
            </a:extLst>
          </p:cNvPr>
          <p:cNvSpPr/>
          <p:nvPr/>
        </p:nvSpPr>
        <p:spPr>
          <a:xfrm>
            <a:off x="5652655" y="5797249"/>
            <a:ext cx="6419272" cy="9083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200" b="1" dirty="0"/>
              <a:t>Publication: Geospatial Tools and Natural Solutions (GEOS-NAT) for Urban Risk Analysis: Earth observation for Blue-Green Infrastructure Planning</a:t>
            </a:r>
            <a:endParaRPr lang="en-US" sz="2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08F4B-D7A1-4BC3-8A5C-EABC946AE483}"/>
              </a:ext>
            </a:extLst>
          </p:cNvPr>
          <p:cNvSpPr/>
          <p:nvPr/>
        </p:nvSpPr>
        <p:spPr>
          <a:xfrm>
            <a:off x="1028094" y="1352797"/>
            <a:ext cx="6267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5B9BD5">
                    <a:lumMod val="75000"/>
                  </a:srgbClr>
                </a:solidFill>
              </a:rPr>
              <a:t>UNOOSA@Forestry</a:t>
            </a:r>
            <a:r>
              <a:rPr lang="en-GB" sz="3600" b="1" dirty="0">
                <a:solidFill>
                  <a:srgbClr val="5B9BD5">
                    <a:lumMod val="75000"/>
                  </a:srgbClr>
                </a:solidFill>
              </a:rPr>
              <a:t>/Ecosystems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EFDF9C-5496-42E8-8258-F5A8A6E31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1" y="4217933"/>
            <a:ext cx="4695825" cy="224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BC70AD-A1DE-4F55-AAF9-F8B4149FB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677" y="1999128"/>
            <a:ext cx="41529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7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354</Words>
  <Application>Microsoft Office PowerPoint</Application>
  <PresentationFormat>Widescreen</PresentationFormat>
  <Paragraphs>45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Shirishkumar Ravan</dc:creator>
  <cp:lastModifiedBy>Shirishkumar Ravan</cp:lastModifiedBy>
  <cp:revision>343</cp:revision>
  <dcterms:created xsi:type="dcterms:W3CDTF">2019-09-08T05:07:14Z</dcterms:created>
  <dcterms:modified xsi:type="dcterms:W3CDTF">2020-08-30T15:30:55Z</dcterms:modified>
</cp:coreProperties>
</file>