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sldIdLst>
    <p:sldId id="256" r:id="rId5"/>
    <p:sldId id="269" r:id="rId6"/>
    <p:sldId id="281" r:id="rId7"/>
    <p:sldId id="288" r:id="rId8"/>
    <p:sldId id="287" r:id="rId9"/>
    <p:sldId id="293" r:id="rId10"/>
    <p:sldId id="294" r:id="rId11"/>
    <p:sldId id="286" r:id="rId12"/>
    <p:sldId id="299" r:id="rId13"/>
    <p:sldId id="292" r:id="rId14"/>
    <p:sldId id="303" r:id="rId15"/>
    <p:sldId id="301" r:id="rId16"/>
    <p:sldId id="282" r:id="rId17"/>
    <p:sldId id="284" r:id="rId18"/>
    <p:sldId id="283" r:id="rId19"/>
    <p:sldId id="280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Stasko" initials="MS" lastIdx="2" clrIdx="0">
    <p:extLst>
      <p:ext uri="{19B8F6BF-5375-455C-9EA6-DF929625EA0E}">
        <p15:presenceInfo xmlns:p15="http://schemas.microsoft.com/office/powerpoint/2012/main" userId="Martin Stas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044"/>
    <a:srgbClr val="00B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0C2C6-C53E-4605-878A-708FF5019524}" v="34" dt="2020-12-07T15:08:57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/>
    <p:restoredTop sz="68246" autoAdjust="0"/>
  </p:normalViewPr>
  <p:slideViewPr>
    <p:cSldViewPr snapToGrid="0">
      <p:cViewPr varScale="1">
        <p:scale>
          <a:sx n="52" d="100"/>
          <a:sy n="52" d="100"/>
        </p:scale>
        <p:origin x="15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CDC42-6139-5049-8285-B10CDF0D355D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9D6AB-0E5A-BE49-8C9B-995D40C19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4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9D6AB-0E5A-BE49-8C9B-995D40C196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27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235">
              <a:defRPr/>
            </a:pPr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9D6AB-0E5A-BE49-8C9B-995D40C196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80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None/>
            </a:pP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9D6AB-0E5A-BE49-8C9B-995D40C196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86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9D6AB-0E5A-BE49-8C9B-995D40C196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41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None/>
            </a:pPr>
            <a:endParaRPr lang="en-GB" sz="1600" dirty="0">
              <a:latin typeface="Avenir Heavy" panose="020005030200000200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9D6AB-0E5A-BE49-8C9B-995D40C196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40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None/>
            </a:pPr>
            <a:endParaRPr lang="en-GB" sz="1600" dirty="0">
              <a:latin typeface="Avenir Heavy" panose="020005030200000200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9D6AB-0E5A-BE49-8C9B-995D40C196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51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7235">
              <a:buFont typeface="Arial" panose="020B0604020202020204" pitchFamily="34" charset="0"/>
              <a:buNone/>
              <a:defRPr/>
            </a:pPr>
            <a:endParaRPr lang="en-US" sz="1600" b="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9D6AB-0E5A-BE49-8C9B-995D40C196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9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9D6AB-0E5A-BE49-8C9B-995D40C196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8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9D6AB-0E5A-BE49-8C9B-995D40C196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78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9D6AB-0E5A-BE49-8C9B-995D40C196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9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2" indent="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None/>
            </a:pPr>
            <a:endParaRPr lang="en-GB" sz="1600" dirty="0">
              <a:latin typeface="Avenir Heavy" panose="020005030200000200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9D6AB-0E5A-BE49-8C9B-995D40C196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43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2" indent="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9D6AB-0E5A-BE49-8C9B-995D40C196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07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2" indent="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9D6AB-0E5A-BE49-8C9B-995D40C196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20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Arial" panose="020B0604020202020204" pitchFamily="34" charset="0"/>
              <a:buNone/>
            </a:pPr>
            <a:endParaRPr lang="en-GB" sz="1600" dirty="0">
              <a:latin typeface="Avenir Heavy" panose="02000503020000020003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9D6AB-0E5A-BE49-8C9B-995D40C196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10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7235">
              <a:buFont typeface="Arial" panose="020B0604020202020204" pitchFamily="34" charset="0"/>
              <a:buNone/>
              <a:defRPr/>
            </a:pPr>
            <a:endParaRPr lang="en-US" sz="1600" b="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9D6AB-0E5A-BE49-8C9B-995D40C196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4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2" indent="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None/>
            </a:pPr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9D6AB-0E5A-BE49-8C9B-995D40C196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3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EAF7-31F5-D048-AB69-0A838DD94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8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EAF7-31F5-D048-AB69-0A838DD94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2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EAF7-31F5-D048-AB69-0A838DD94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4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EAF7-31F5-D048-AB69-0A838DD94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4424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EAF7-31F5-D048-AB69-0A838DD94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7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EAF7-31F5-D048-AB69-0A838DD94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9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EAF7-31F5-D048-AB69-0A838DD94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0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EAF7-31F5-D048-AB69-0A838DD94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EAF7-31F5-D048-AB69-0A838DD94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2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EAF7-31F5-D048-AB69-0A838DD94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EAF7-31F5-D048-AB69-0A838DD94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2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485ACF2-8B30-445B-A9AB-33E30D6D134E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696DBF3-0177-4A1E-BA4D-84CA97E5A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6858000" cy="51435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2A0AF4-555C-470E-88D2-F42BC938A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286000" cy="5143500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0EAF7-31F5-D048-AB69-0A838DD94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0C6A-1D2F-224A-8991-536E0F6488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FCA695-1B03-4279-B5A6-C20313B5498B}"/>
              </a:ext>
            </a:extLst>
          </p:cNvPr>
          <p:cNvSpPr txBox="1">
            <a:spLocks/>
          </p:cNvSpPr>
          <p:nvPr userDrawn="1"/>
        </p:nvSpPr>
        <p:spPr>
          <a:xfrm>
            <a:off x="188194" y="305093"/>
            <a:ext cx="6491685" cy="56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285C8D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n-US" sz="2400" dirty="0">
                <a:solidFill>
                  <a:schemeClr val="bg1"/>
                </a:solidFill>
                <a:latin typeface="Avenir Heavy" panose="02000503020000020003" pitchFamily="2" charset="0"/>
              </a:rPr>
              <a:t>Registration of Space Objects</a:t>
            </a:r>
          </a:p>
        </p:txBody>
      </p:sp>
    </p:spTree>
    <p:extLst>
      <p:ext uri="{BB962C8B-B14F-4D97-AF65-F5344CB8AC3E}">
        <p14:creationId xmlns:p14="http://schemas.microsoft.com/office/powerpoint/2010/main" val="54576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oosa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77320-C00B-D544-8CB5-BA1CF7847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A571D-A12C-F84B-AD50-957B27A9A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BAD5FE-4FF5-CD4A-92B3-58C50B299736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101B48-9F0B-0145-B4A8-58486BB28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80B5E3-10DE-1F4D-8B45-7D1681155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49586" y="4792625"/>
              <a:ext cx="494414" cy="35087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C70B0F-F1E7-AA44-8152-C2EA0D9F79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49586" y="4441750"/>
              <a:ext cx="494414" cy="3508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5ED25B-52AE-BF4C-83C6-1CDAED2CC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63710" y="4391243"/>
              <a:ext cx="2243716" cy="552893"/>
            </a:xfrm>
            <a:prstGeom prst="rect">
              <a:avLst/>
            </a:prstGeom>
          </p:spPr>
        </p:pic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4AA33A66-9DD0-2249-BF14-E770D81E3C05}"/>
              </a:ext>
            </a:extLst>
          </p:cNvPr>
          <p:cNvSpPr/>
          <p:nvPr/>
        </p:nvSpPr>
        <p:spPr>
          <a:xfrm>
            <a:off x="2100649" y="1445002"/>
            <a:ext cx="5053914" cy="240065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3400" b="1" dirty="0">
                <a:solidFill>
                  <a:schemeClr val="bg1"/>
                </a:solidFill>
                <a:latin typeface="Avenir Heavy" panose="02000503020000020003" pitchFamily="2" charset="0"/>
              </a:rPr>
              <a:t>Registration of Space Objects</a:t>
            </a:r>
          </a:p>
          <a:p>
            <a:pPr algn="ctr"/>
            <a:endParaRPr lang="en-GB" sz="3400" b="1" dirty="0">
              <a:solidFill>
                <a:schemeClr val="bg1"/>
              </a:solidFill>
              <a:latin typeface="Avenir Heavy" panose="02000503020000020003" pitchFamily="2" charset="0"/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venir Heavy" panose="02000503020000020003"/>
              </a:rPr>
              <a:t>Space Law Conference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venir Heavy" panose="02000503020000020003"/>
              </a:rPr>
              <a:t>8-10 December 2020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1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EA1EBD2-B6B0-49D9-AF9B-0F02575E1FC5}"/>
              </a:ext>
            </a:extLst>
          </p:cNvPr>
          <p:cNvSpPr txBox="1">
            <a:spLocks/>
          </p:cNvSpPr>
          <p:nvPr/>
        </p:nvSpPr>
        <p:spPr>
          <a:xfrm>
            <a:off x="175709" y="1300890"/>
            <a:ext cx="8792582" cy="56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3000" b="1">
                <a:solidFill>
                  <a:srgbClr val="285C8D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n-GB" sz="2800" dirty="0">
                <a:latin typeface="Avenir Heavy" panose="02000503020000020003"/>
              </a:rPr>
              <a:t>UN Secretariat’s registration process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AA561-AA64-46BB-A1E8-6DA53A4177EE}"/>
              </a:ext>
            </a:extLst>
          </p:cNvPr>
          <p:cNvSpPr/>
          <p:nvPr/>
        </p:nvSpPr>
        <p:spPr>
          <a:xfrm>
            <a:off x="175709" y="1868175"/>
            <a:ext cx="8136904" cy="2264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cs typeface="Arial" panose="020B0604020202020204" pitchFamily="34" charset="0"/>
              </a:rPr>
              <a:t>What happens after submission?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cs typeface="Arial" panose="020B0604020202020204" pitchFamily="34" charset="0"/>
              </a:rPr>
              <a:t>Origin validation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cs typeface="Arial" panose="020B0604020202020204" pitchFamily="34" charset="0"/>
              </a:rPr>
              <a:t>Data verification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cs typeface="Arial" panose="020B0604020202020204" pitchFamily="34" charset="0"/>
              </a:rPr>
              <a:t>Data entered in the Register and the Online Index of Objects Launched into Outer Space.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cs typeface="Arial" panose="020B0604020202020204" pitchFamily="34" charset="0"/>
              </a:rPr>
              <a:t>Submission is edited and translated into all six official languages of the United Nations. 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cs typeface="Arial" panose="020B0604020202020204" pitchFamily="34" charset="0"/>
              </a:rPr>
              <a:t>Public dissemination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B48D9-A8F1-4E34-8B29-B641979A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05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EA1EBD2-B6B0-49D9-AF9B-0F02575E1FC5}"/>
              </a:ext>
            </a:extLst>
          </p:cNvPr>
          <p:cNvSpPr txBox="1">
            <a:spLocks/>
          </p:cNvSpPr>
          <p:nvPr/>
        </p:nvSpPr>
        <p:spPr>
          <a:xfrm>
            <a:off x="175709" y="930187"/>
            <a:ext cx="8792582" cy="56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3000" b="1">
                <a:solidFill>
                  <a:srgbClr val="285C8D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n-GB" sz="2800" dirty="0">
                <a:latin typeface="Avenir Heavy" panose="02000503020000020003"/>
              </a:rPr>
              <a:t>Resources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rgbClr val="285C8D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AA561-AA64-46BB-A1E8-6DA53A4177EE}"/>
              </a:ext>
            </a:extLst>
          </p:cNvPr>
          <p:cNvSpPr/>
          <p:nvPr/>
        </p:nvSpPr>
        <p:spPr>
          <a:xfrm>
            <a:off x="175709" y="1497472"/>
            <a:ext cx="5847404" cy="344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>
                <a:latin typeface="Avenir Heavy" panose="02000503020000020003"/>
                <a:cs typeface="Arial" panose="020B0604020202020204" pitchFamily="34" charset="0"/>
              </a:rPr>
              <a:t>UNOOSA/ITU Guidance on Space Object Registration and Frequency Management for Small and Very Small Satellites </a:t>
            </a:r>
          </a:p>
          <a:p>
            <a:pPr marL="685800" lvl="2" indent="-22860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  <a:cs typeface="Arial" panose="020B0604020202020204" pitchFamily="34" charset="0"/>
              </a:rPr>
              <a:t>See under Space Object Register resources: </a:t>
            </a:r>
            <a:r>
              <a:rPr lang="en-US" sz="1700" dirty="0">
                <a:cs typeface="Arial" panose="020B0604020202020204" pitchFamily="34" charset="0"/>
                <a:hlinkClick r:id="rId3"/>
              </a:rPr>
              <a:t>www.unoosa.org</a:t>
            </a:r>
            <a:endParaRPr lang="en-US" sz="1700" dirty="0">
              <a:cs typeface="Arial" panose="020B0604020202020204" pitchFamily="34" charset="0"/>
            </a:endParaRP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latin typeface="Avenir Heavy" panose="02000503020000020003"/>
                <a:cs typeface="Arial" panose="020B0604020202020204" pitchFamily="34" charset="0"/>
              </a:rPr>
              <a:t>Registration submissions by Parties </a:t>
            </a: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latin typeface="Avenir Heavy" panose="02000503020000020003"/>
                <a:cs typeface="Arial" panose="020B0604020202020204" pitchFamily="34" charset="0"/>
              </a:rPr>
              <a:t>Information Submission Form</a:t>
            </a: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latin typeface="Avenir Heavy" panose="02000503020000020003"/>
                <a:cs typeface="Arial" panose="020B0604020202020204" pitchFamily="34" charset="0"/>
              </a:rPr>
              <a:t>Texts of UN Treaties, Principles and Resolutions </a:t>
            </a: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latin typeface="Avenir Heavy" panose="02000503020000020003"/>
                <a:cs typeface="Arial" panose="020B0604020202020204" pitchFamily="34" charset="0"/>
              </a:rPr>
              <a:t>Status of ratification of the Treaties (updated annually)</a:t>
            </a: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latin typeface="Avenir Heavy" panose="02000503020000020003"/>
                <a:cs typeface="Arial" panose="020B0604020202020204" pitchFamily="34" charset="0"/>
              </a:rPr>
              <a:t>Collection of national space legislation from 26 Member States</a:t>
            </a:r>
            <a:endParaRPr lang="en-GB" sz="1700" dirty="0"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B48D9-A8F1-4E34-8B29-B641979A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162DD-E3CC-45B2-8562-3BDF14AB5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794" y="1493418"/>
            <a:ext cx="2363711" cy="331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02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EA1EBD2-B6B0-49D9-AF9B-0F02575E1FC5}"/>
              </a:ext>
            </a:extLst>
          </p:cNvPr>
          <p:cNvSpPr txBox="1">
            <a:spLocks/>
          </p:cNvSpPr>
          <p:nvPr/>
        </p:nvSpPr>
        <p:spPr>
          <a:xfrm>
            <a:off x="175709" y="930187"/>
            <a:ext cx="8792582" cy="56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3000" b="1">
                <a:solidFill>
                  <a:srgbClr val="285C8D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n-US" sz="2800" dirty="0"/>
              <a:t>Resources: Online Index</a:t>
            </a:r>
            <a:endParaRPr lang="sk-SK" sz="4400" b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AA561-AA64-46BB-A1E8-6DA53A4177EE}"/>
              </a:ext>
            </a:extLst>
          </p:cNvPr>
          <p:cNvSpPr/>
          <p:nvPr/>
        </p:nvSpPr>
        <p:spPr>
          <a:xfrm>
            <a:off x="175709" y="1497472"/>
            <a:ext cx="8136904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Web-based tool </a:t>
            </a: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Fusion of official and unofficial data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All registered and unregistered functional space objects from 1957 to present </a:t>
            </a: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Each space object record contains (when available) information from the State of registry: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Initial registration document; documents containing additional information; document containing date of decay/re-entry/deorbit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Links to documents by other States containing information related to the space object</a:t>
            </a: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Searchable (by name, international designator, launching State, date of launch, orbital status, etc.) </a:t>
            </a:r>
          </a:p>
          <a:p>
            <a:pPr marL="0" lvl="1" algn="ctr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</a:pPr>
            <a:r>
              <a:rPr lang="en-US" sz="1600" b="1" dirty="0">
                <a:cs typeface="Arial" panose="020B0604020202020204" pitchFamily="34" charset="0"/>
              </a:rPr>
              <a:t>http://www.unoosa.org/oosa/osoindex/index.jspx</a:t>
            </a:r>
            <a:endParaRPr lang="en-GB" sz="1700" b="1" dirty="0"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B48D9-A8F1-4E34-8B29-B641979A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1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EA1EBD2-B6B0-49D9-AF9B-0F02575E1FC5}"/>
              </a:ext>
            </a:extLst>
          </p:cNvPr>
          <p:cNvSpPr txBox="1">
            <a:spLocks/>
          </p:cNvSpPr>
          <p:nvPr/>
        </p:nvSpPr>
        <p:spPr>
          <a:xfrm>
            <a:off x="175709" y="1226749"/>
            <a:ext cx="8792582" cy="56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3000" b="1">
                <a:solidFill>
                  <a:srgbClr val="285C8D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n-GB" sz="2800" dirty="0">
                <a:latin typeface="Avenir Heavy" panose="02000503020000020003"/>
              </a:rPr>
              <a:t>Registration Convention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rgbClr val="285C8D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AA561-AA64-46BB-A1E8-6DA53A4177EE}"/>
              </a:ext>
            </a:extLst>
          </p:cNvPr>
          <p:cNvSpPr/>
          <p:nvPr/>
        </p:nvSpPr>
        <p:spPr>
          <a:xfrm>
            <a:off x="175709" y="1794034"/>
            <a:ext cx="4860418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Status as of 1 December 2020: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69 States Parties 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3 Signatories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4 IGOs: ESA, EUMETSAT, EUTELSAT &amp; INTERSPUTNIK.</a:t>
            </a: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Most recent State Party: Slovenia</a:t>
            </a: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Number of African States Parties: 6</a:t>
            </a: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endParaRPr lang="en-GB" sz="1600" dirty="0">
              <a:latin typeface="Avenir Heavy" panose="02000503020000020003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69194A-1975-43CC-B2CB-06C6410D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6C285-14BD-401A-B683-58A6B55BC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19" y="1789980"/>
            <a:ext cx="326738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50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EA1EBD2-B6B0-49D9-AF9B-0F02575E1FC5}"/>
              </a:ext>
            </a:extLst>
          </p:cNvPr>
          <p:cNvSpPr txBox="1">
            <a:spLocks/>
          </p:cNvSpPr>
          <p:nvPr/>
        </p:nvSpPr>
        <p:spPr>
          <a:xfrm>
            <a:off x="175709" y="1090825"/>
            <a:ext cx="8792582" cy="56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3000" b="1">
                <a:solidFill>
                  <a:srgbClr val="285C8D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n-GB" sz="2800" dirty="0">
                <a:latin typeface="Avenir Heavy" panose="02000503020000020003"/>
              </a:rPr>
              <a:t>Dashboard: African States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rgbClr val="285C8D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AA561-AA64-46BB-A1E8-6DA53A4177EE}"/>
              </a:ext>
            </a:extLst>
          </p:cNvPr>
          <p:cNvSpPr/>
          <p:nvPr/>
        </p:nvSpPr>
        <p:spPr>
          <a:xfrm>
            <a:off x="175709" y="1658110"/>
            <a:ext cx="8136904" cy="259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States that have space objects: approx. </a:t>
            </a:r>
            <a:r>
              <a:rPr lang="en-GB" sz="1600" b="1" dirty="0">
                <a:latin typeface="Avenir Heavy" panose="02000503020000020003"/>
              </a:rPr>
              <a:t>10</a:t>
            </a:r>
          </a:p>
          <a:p>
            <a:pPr marL="228600" lvl="1" indent="-22860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States that have registered space objects: </a:t>
            </a:r>
            <a:r>
              <a:rPr lang="en-GB" sz="1600" b="1" dirty="0">
                <a:latin typeface="Avenir Heavy" panose="02000503020000020003"/>
              </a:rPr>
              <a:t>6</a:t>
            </a:r>
          </a:p>
          <a:p>
            <a:pPr marL="228600" lvl="1" indent="-22860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States submitting under the Registration Convention: </a:t>
            </a:r>
            <a:r>
              <a:rPr lang="en-GB" sz="1600" b="1" dirty="0">
                <a:latin typeface="Avenir Heavy" panose="02000503020000020003"/>
              </a:rPr>
              <a:t>2</a:t>
            </a:r>
          </a:p>
          <a:p>
            <a:pPr marL="228600" lvl="1" indent="-22860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States submitting information under resolution 1721B (XVI): </a:t>
            </a:r>
            <a:r>
              <a:rPr lang="en-GB" sz="1600" b="1" dirty="0">
                <a:latin typeface="Avenir Heavy" panose="02000503020000020003"/>
              </a:rPr>
              <a:t>4</a:t>
            </a:r>
          </a:p>
          <a:p>
            <a:pPr marL="228600" lvl="1" indent="-22860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Most recent registration submissions received under resolution 1721B (XVI):</a:t>
            </a:r>
          </a:p>
          <a:p>
            <a:pPr marL="685800" lvl="2" indent="-22860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Ethiopia for the </a:t>
            </a:r>
            <a:r>
              <a:rPr lang="fi-FI" sz="1600" dirty="0">
                <a:latin typeface="Avenir Heavy" panose="02000503020000020003"/>
              </a:rPr>
              <a:t>Ethiopian Remote Sensing Satellite 1 (ETRSS-1) </a:t>
            </a:r>
            <a:endParaRPr lang="en-GB" sz="1600" dirty="0">
              <a:latin typeface="Avenir Heavy" panose="02000503020000020003"/>
            </a:endParaRPr>
          </a:p>
          <a:p>
            <a:pPr marL="685800" lvl="2" indent="-22860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Egypt for the Tiba-1 geostationary communications satellite</a:t>
            </a:r>
            <a:endParaRPr lang="en-GB" sz="1700" dirty="0"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B48D9-A8F1-4E34-8B29-B641979A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32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EA1EBD2-B6B0-49D9-AF9B-0F02575E1FC5}"/>
              </a:ext>
            </a:extLst>
          </p:cNvPr>
          <p:cNvSpPr txBox="1">
            <a:spLocks/>
          </p:cNvSpPr>
          <p:nvPr/>
        </p:nvSpPr>
        <p:spPr>
          <a:xfrm>
            <a:off x="175709" y="930187"/>
            <a:ext cx="8792582" cy="56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3000" b="1">
                <a:solidFill>
                  <a:srgbClr val="285C8D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n-GB" sz="2800" dirty="0">
                <a:latin typeface="Avenir Heavy" panose="02000503020000020003"/>
              </a:rPr>
              <a:t>Registration dashboard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rgbClr val="285C8D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AA561-AA64-46BB-A1E8-6DA53A4177EE}"/>
              </a:ext>
            </a:extLst>
          </p:cNvPr>
          <p:cNvSpPr/>
          <p:nvPr/>
        </p:nvSpPr>
        <p:spPr>
          <a:xfrm>
            <a:off x="175709" y="1497472"/>
            <a:ext cx="4756509" cy="2952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</a:rPr>
              <a:t>Total functional objects launched: over. 10,100 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</a:rPr>
              <a:t>Total registered:  approx. 87%</a:t>
            </a: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</a:rPr>
              <a:t>In 2020, UNOOSA has processed registration data on over </a:t>
            </a:r>
            <a:r>
              <a:rPr lang="en-US" sz="1600" b="1" dirty="0">
                <a:latin typeface="Avenir Heavy" panose="02000503020000020003"/>
              </a:rPr>
              <a:t>1,100</a:t>
            </a:r>
            <a:r>
              <a:rPr lang="en-US" sz="1600" dirty="0">
                <a:latin typeface="Avenir Heavy" panose="02000503020000020003"/>
              </a:rPr>
              <a:t> satellites</a:t>
            </a:r>
          </a:p>
          <a:p>
            <a:pPr marL="228600" lvl="1" indent="-228600"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</a:rPr>
              <a:t>Space objects on deep space/planetary missions</a:t>
            </a:r>
            <a:r>
              <a:rPr lang="en-GB" sz="1600" dirty="0">
                <a:solidFill>
                  <a:srgbClr val="00B050"/>
                </a:solidFill>
                <a:latin typeface="Avenir Heavy" panose="02000503020000020003"/>
              </a:rPr>
              <a:t>✔</a:t>
            </a:r>
            <a:endParaRPr lang="en-US" sz="1600" dirty="0">
              <a:solidFill>
                <a:srgbClr val="00B050"/>
              </a:solidFill>
              <a:latin typeface="Avenir Heavy" panose="02000503020000020003"/>
            </a:endParaRPr>
          </a:p>
          <a:p>
            <a:pPr marL="228600" lvl="1" indent="-228600"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</a:rPr>
              <a:t>Nuclear powered satellites</a:t>
            </a:r>
            <a:r>
              <a:rPr lang="en-GB" sz="1600" dirty="0">
                <a:solidFill>
                  <a:srgbClr val="00B050"/>
                </a:solidFill>
                <a:latin typeface="Avenir Heavy" panose="02000503020000020003"/>
              </a:rPr>
              <a:t>✔</a:t>
            </a:r>
            <a:endParaRPr lang="en-US" sz="1600" dirty="0">
              <a:solidFill>
                <a:srgbClr val="00B050"/>
              </a:solidFill>
              <a:latin typeface="Avenir Heavy" panose="02000503020000020003"/>
            </a:endParaRPr>
          </a:p>
          <a:p>
            <a:pPr marL="228600" lvl="1" indent="-228600"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</a:rPr>
              <a:t>Crewed spacecraft</a:t>
            </a:r>
            <a:r>
              <a:rPr lang="en-GB" sz="1600" dirty="0">
                <a:solidFill>
                  <a:srgbClr val="00B050"/>
                </a:solidFill>
                <a:latin typeface="Avenir Heavy" panose="02000503020000020003"/>
              </a:rPr>
              <a:t>✔</a:t>
            </a:r>
            <a:endParaRPr lang="en-US" sz="1600" dirty="0">
              <a:solidFill>
                <a:srgbClr val="00B050"/>
              </a:solidFill>
              <a:latin typeface="Avenir Heavy" panose="02000503020000020003"/>
            </a:endParaRPr>
          </a:p>
          <a:p>
            <a:pPr marL="228600" lvl="1" indent="-228600"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</a:rPr>
              <a:t>Space station flight elements</a:t>
            </a:r>
            <a:r>
              <a:rPr lang="en-GB" sz="1600" dirty="0">
                <a:solidFill>
                  <a:srgbClr val="00B050"/>
                </a:solidFill>
                <a:latin typeface="Avenir Heavy" panose="02000503020000020003"/>
              </a:rPr>
              <a:t>✔</a:t>
            </a:r>
            <a:endParaRPr lang="en-US" sz="1600" dirty="0">
              <a:solidFill>
                <a:srgbClr val="00B050"/>
              </a:solidFill>
              <a:latin typeface="Avenir Heavy" panose="02000503020000020003"/>
            </a:endParaRPr>
          </a:p>
          <a:p>
            <a:pPr marL="228600" lvl="1" indent="-228600"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</a:rPr>
              <a:t>Military/national security satellites </a:t>
            </a:r>
            <a:r>
              <a:rPr lang="en-GB" sz="1600" dirty="0">
                <a:solidFill>
                  <a:srgbClr val="00B050"/>
                </a:solidFill>
                <a:latin typeface="Avenir Heavy" panose="02000503020000020003"/>
              </a:rPr>
              <a:t>✔</a:t>
            </a:r>
            <a:endParaRPr lang="en-US" sz="1600" dirty="0">
              <a:solidFill>
                <a:srgbClr val="00B050"/>
              </a:solidFill>
              <a:latin typeface="Avenir Heavy" panose="02000503020000020003"/>
            </a:endParaRPr>
          </a:p>
          <a:p>
            <a:pPr marL="228600" lvl="1" indent="-228600"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</a:rPr>
              <a:t>Satellites that fail after entering orbit </a:t>
            </a:r>
            <a:r>
              <a:rPr lang="en-GB" sz="1600" dirty="0">
                <a:solidFill>
                  <a:srgbClr val="00B050"/>
                </a:solidFill>
                <a:latin typeface="Avenir Heavy" panose="02000503020000020003"/>
              </a:rPr>
              <a:t>✔</a:t>
            </a:r>
            <a:endParaRPr lang="en-GB" sz="1600" dirty="0">
              <a:latin typeface="Avenir Heavy" panose="02000503020000020003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B48D9-A8F1-4E34-8B29-B641979A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AF3A76FF-7B33-4CA2-BF71-20530DF10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247" y="1886744"/>
            <a:ext cx="3758015" cy="241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32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77320-C00B-D544-8CB5-BA1CF7847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A571D-A12C-F84B-AD50-957B27A9A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BAD5FE-4FF5-CD4A-92B3-58C50B299736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101B48-9F0B-0145-B4A8-58486BB28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80B5E3-10DE-1F4D-8B45-7D1681155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49586" y="4792625"/>
              <a:ext cx="494414" cy="35087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C70B0F-F1E7-AA44-8152-C2EA0D9F79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49586" y="4441750"/>
              <a:ext cx="494414" cy="3508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5ED25B-52AE-BF4C-83C6-1CDAED2CC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63710" y="4391243"/>
              <a:ext cx="2243716" cy="552893"/>
            </a:xfrm>
            <a:prstGeom prst="rect">
              <a:avLst/>
            </a:prstGeom>
          </p:spPr>
        </p:pic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4AA33A66-9DD0-2249-BF14-E770D81E3C05}"/>
              </a:ext>
            </a:extLst>
          </p:cNvPr>
          <p:cNvSpPr/>
          <p:nvPr/>
        </p:nvSpPr>
        <p:spPr>
          <a:xfrm>
            <a:off x="1794011" y="1272292"/>
            <a:ext cx="5555975" cy="61555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venir Black" panose="02000503020000020003" pitchFamily="2" charset="0"/>
              </a:rPr>
              <a:t>Thank you</a:t>
            </a:r>
            <a:endParaRPr lang="en-US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EA71BF-D356-F543-8B19-3D8201A49272}"/>
              </a:ext>
            </a:extLst>
          </p:cNvPr>
          <p:cNvGrpSpPr/>
          <p:nvPr/>
        </p:nvGrpSpPr>
        <p:grpSpPr>
          <a:xfrm>
            <a:off x="2183520" y="1881635"/>
            <a:ext cx="4480190" cy="533475"/>
            <a:chOff x="2603516" y="2318948"/>
            <a:chExt cx="4480190" cy="451413"/>
          </a:xfrm>
        </p:grpSpPr>
        <p:pic>
          <p:nvPicPr>
            <p:cNvPr id="12" name="Graphic 11" descr="Link">
              <a:extLst>
                <a:ext uri="{FF2B5EF4-FFF2-40B4-BE49-F238E27FC236}">
                  <a16:creationId xmlns:a16="http://schemas.microsoft.com/office/drawing/2014/main" id="{55C4D73E-974C-034F-92EE-F971CF8E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03516" y="2318948"/>
              <a:ext cx="451413" cy="45141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596423-FB0D-1D4A-96B1-559764D043B5}"/>
                </a:ext>
              </a:extLst>
            </p:cNvPr>
            <p:cNvSpPr txBox="1"/>
            <p:nvPr/>
          </p:nvSpPr>
          <p:spPr>
            <a:xfrm>
              <a:off x="3054929" y="2359988"/>
              <a:ext cx="4028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venir Heavy" panose="02000503020000020003" pitchFamily="2" charset="0"/>
                </a:rPr>
                <a:t>www.unoosa.org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0A5FC2-B910-3A4E-AE81-DCD2D06618D5}"/>
              </a:ext>
            </a:extLst>
          </p:cNvPr>
          <p:cNvGrpSpPr/>
          <p:nvPr/>
        </p:nvGrpSpPr>
        <p:grpSpPr>
          <a:xfrm>
            <a:off x="2186877" y="2462241"/>
            <a:ext cx="4476833" cy="448056"/>
            <a:chOff x="2703973" y="1973034"/>
            <a:chExt cx="4476833" cy="4480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1E11D4E-108E-974B-B522-E44F33B24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3973" y="1973034"/>
              <a:ext cx="448056" cy="44805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B033A0-D02E-FD4F-9240-734DA46F5C39}"/>
                </a:ext>
              </a:extLst>
            </p:cNvPr>
            <p:cNvSpPr txBox="1"/>
            <p:nvPr/>
          </p:nvSpPr>
          <p:spPr>
            <a:xfrm>
              <a:off x="3152029" y="2012396"/>
              <a:ext cx="4028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venir Heavy" panose="02000503020000020003" pitchFamily="2" charset="0"/>
                </a:rPr>
                <a:t>@</a:t>
              </a:r>
              <a:r>
                <a:rPr lang="en-US" sz="1600" b="1" dirty="0" err="1">
                  <a:solidFill>
                    <a:schemeClr val="bg1"/>
                  </a:solidFill>
                  <a:latin typeface="Avenir Heavy" panose="02000503020000020003" pitchFamily="2" charset="0"/>
                </a:rPr>
                <a:t>unoosa</a:t>
              </a:r>
              <a:endParaRPr lang="en-US" sz="1600" b="1" dirty="0">
                <a:solidFill>
                  <a:schemeClr val="bg1"/>
                </a:solidFill>
                <a:latin typeface="Avenir Heavy" panose="02000503020000020003" pitchFamily="2" charset="0"/>
              </a:endParaRPr>
            </a:p>
          </p:txBody>
        </p:sp>
      </p:grpSp>
      <p:pic>
        <p:nvPicPr>
          <p:cNvPr id="8" name="Grafický objekt 7" descr="Obálka">
            <a:extLst>
              <a:ext uri="{FF2B5EF4-FFF2-40B4-BE49-F238E27FC236}">
                <a16:creationId xmlns:a16="http://schemas.microsoft.com/office/drawing/2014/main" id="{F451EF03-A376-49CA-A1C3-B4B4A687BE3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84933" y="3047685"/>
            <a:ext cx="450000" cy="450000"/>
          </a:xfrm>
          <a:prstGeom prst="rect">
            <a:avLst/>
          </a:prstGeom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E68D75ED-DD46-466E-8764-2A8CF7927DAD}"/>
              </a:ext>
            </a:extLst>
          </p:cNvPr>
          <p:cNvSpPr/>
          <p:nvPr/>
        </p:nvSpPr>
        <p:spPr>
          <a:xfrm>
            <a:off x="2794568" y="3024276"/>
            <a:ext cx="38691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venir Heavy" panose="02000503020000020003" pitchFamily="2" charset="0"/>
              </a:rPr>
              <a:t>robert.wickramatunga@un.org</a:t>
            </a:r>
          </a:p>
          <a:p>
            <a:r>
              <a:rPr lang="en-US" sz="1500" dirty="0">
                <a:solidFill>
                  <a:schemeClr val="bg1"/>
                </a:solidFill>
                <a:latin typeface="Avenir Heavy" panose="02000503020000020003" pitchFamily="2" charset="0"/>
              </a:rPr>
              <a:t>natercia.rodrigues@un.org</a:t>
            </a:r>
          </a:p>
        </p:txBody>
      </p:sp>
    </p:spTree>
    <p:extLst>
      <p:ext uri="{BB962C8B-B14F-4D97-AF65-F5344CB8AC3E}">
        <p14:creationId xmlns:p14="http://schemas.microsoft.com/office/powerpoint/2010/main" val="330430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EA1EBD2-B6B0-49D9-AF9B-0F02575E1FC5}"/>
              </a:ext>
            </a:extLst>
          </p:cNvPr>
          <p:cNvSpPr txBox="1">
            <a:spLocks/>
          </p:cNvSpPr>
          <p:nvPr/>
        </p:nvSpPr>
        <p:spPr>
          <a:xfrm>
            <a:off x="175709" y="1095263"/>
            <a:ext cx="8792582" cy="56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3000" b="1">
                <a:solidFill>
                  <a:srgbClr val="285C8D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n-GB" sz="2800" dirty="0">
                <a:latin typeface="Avenir Heavy" panose="02000503020000020003"/>
              </a:rPr>
              <a:t>Background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rgbClr val="285C8D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AA561-AA64-46BB-A1E8-6DA53A4177EE}"/>
              </a:ext>
            </a:extLst>
          </p:cNvPr>
          <p:cNvSpPr/>
          <p:nvPr/>
        </p:nvSpPr>
        <p:spPr>
          <a:xfrm>
            <a:off x="175709" y="1823572"/>
            <a:ext cx="8462600" cy="2613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Why registration?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Assist in their identification 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Contribute to the application and development of international law</a:t>
            </a:r>
          </a:p>
          <a:p>
            <a:pPr marL="0" lvl="1" algn="r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</a:pPr>
            <a:r>
              <a:rPr lang="en-GB" sz="1400" i="1" dirty="0">
                <a:latin typeface="Avenir Heavy" panose="02000503020000020003"/>
              </a:rPr>
              <a:t>Preamble, Registration Convention</a:t>
            </a:r>
          </a:p>
          <a:p>
            <a:pPr marL="0" lvl="1" algn="r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</a:pPr>
            <a:endParaRPr lang="en-GB" sz="1200" i="1" dirty="0">
              <a:latin typeface="Avenir Heavy" panose="02000503020000020003"/>
            </a:endParaRP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Important for implementation of the other space treaties</a:t>
            </a: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Facilitates transparency in the conduct of outer space activities</a:t>
            </a:r>
          </a:p>
          <a:p>
            <a:pPr marL="1143000" lvl="3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endParaRPr lang="en-GB" sz="1700" dirty="0"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86CDBE-DCAA-426E-8303-680247E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EA1EBD2-B6B0-49D9-AF9B-0F02575E1FC5}"/>
              </a:ext>
            </a:extLst>
          </p:cNvPr>
          <p:cNvSpPr txBox="1">
            <a:spLocks/>
          </p:cNvSpPr>
          <p:nvPr/>
        </p:nvSpPr>
        <p:spPr>
          <a:xfrm>
            <a:off x="175709" y="1276176"/>
            <a:ext cx="8792582" cy="56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3000" b="1">
                <a:solidFill>
                  <a:srgbClr val="285C8D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n-GB" sz="2800" dirty="0">
                <a:latin typeface="Avenir Heavy" panose="02000503020000020003"/>
              </a:rPr>
              <a:t>Two pathways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rgbClr val="285C8D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AA561-AA64-46BB-A1E8-6DA53A4177EE}"/>
              </a:ext>
            </a:extLst>
          </p:cNvPr>
          <p:cNvSpPr/>
          <p:nvPr/>
        </p:nvSpPr>
        <p:spPr>
          <a:xfrm>
            <a:off x="175709" y="1843461"/>
            <a:ext cx="813690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General Assembly resolution 1721B (XVI) of 20 December 1961 (non State Parties)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Voluntary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First registrations received in 1962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endParaRPr lang="en-GB" sz="1600" dirty="0">
              <a:latin typeface="Avenir Heavy" panose="02000503020000020003"/>
            </a:endParaRP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Registration Convention which entered into force on 15 September 1976 (State Parties)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Mandatory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First registrations received in 1977</a:t>
            </a:r>
            <a:endParaRPr lang="en-GB" sz="1700" dirty="0"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F5435C-C8C4-4C7E-A79D-8F1D1B37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1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EA1EBD2-B6B0-49D9-AF9B-0F02575E1FC5}"/>
              </a:ext>
            </a:extLst>
          </p:cNvPr>
          <p:cNvSpPr txBox="1">
            <a:spLocks/>
          </p:cNvSpPr>
          <p:nvPr/>
        </p:nvSpPr>
        <p:spPr>
          <a:xfrm>
            <a:off x="175709" y="954901"/>
            <a:ext cx="8792582" cy="56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3000" b="1">
                <a:solidFill>
                  <a:srgbClr val="285C8D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n-GB" sz="2800" dirty="0">
                <a:latin typeface="Avenir Heavy" panose="02000503020000020003"/>
              </a:rPr>
              <a:t>Who registers? 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rgbClr val="285C8D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AA561-AA64-46BB-A1E8-6DA53A4177EE}"/>
              </a:ext>
            </a:extLst>
          </p:cNvPr>
          <p:cNvSpPr/>
          <p:nvPr/>
        </p:nvSpPr>
        <p:spPr>
          <a:xfrm>
            <a:off x="175709" y="1522186"/>
            <a:ext cx="8560518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Article VI of the Outer Space Treaty (…activities of non-governmental entities ….require authorization and continuing supervision by the appropriate State Party.)</a:t>
            </a:r>
          </a:p>
          <a:p>
            <a:pPr marL="228600" lvl="1" indent="-228600"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Article VIII of the Outer Space Treaty (…State Party … on whose registry an object launched into outer space is carried shall retain jurisdiction and control over such object)</a:t>
            </a:r>
          </a:p>
          <a:p>
            <a:pPr marL="228600" lvl="1" indent="-228600"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Article II, paragraph 2 of the Registration Convention ([States] shall jointly determine which one of them shall register the object.….bearing in mind the provisions of article VIII of the [Outer Space Treaty])</a:t>
            </a:r>
            <a:endParaRPr lang="en-GB" sz="1600" dirty="0">
              <a:solidFill>
                <a:srgbClr val="FF0000"/>
              </a:solidFill>
              <a:latin typeface="Avenir Heavy" panose="02000503020000020003"/>
            </a:endParaRPr>
          </a:p>
          <a:p>
            <a:pPr marL="228600" lvl="1" indent="-228600"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Multi-State </a:t>
            </a:r>
          </a:p>
          <a:p>
            <a:pPr marL="685800" lvl="2" indent="-228600"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issues of liability and registration usually are part of cooperative agreements</a:t>
            </a:r>
          </a:p>
          <a:p>
            <a:pPr marL="228600" lvl="1" indent="-228600"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State practice (in general)</a:t>
            </a:r>
          </a:p>
          <a:p>
            <a:pPr marL="685800" lvl="2" indent="-228600"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register space objects launched/operated by private companies incorporated within that State’s territory</a:t>
            </a:r>
            <a:endParaRPr lang="en-GB" sz="1600" dirty="0">
              <a:solidFill>
                <a:srgbClr val="FF0000"/>
              </a:solidFill>
              <a:latin typeface="Avenir Heavy" panose="02000503020000020003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B48D9-A8F1-4E34-8B29-B641979A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4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EA1EBD2-B6B0-49D9-AF9B-0F02575E1FC5}"/>
              </a:ext>
            </a:extLst>
          </p:cNvPr>
          <p:cNvSpPr txBox="1">
            <a:spLocks/>
          </p:cNvSpPr>
          <p:nvPr/>
        </p:nvSpPr>
        <p:spPr>
          <a:xfrm>
            <a:off x="175709" y="930187"/>
            <a:ext cx="8792582" cy="56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3000" b="1">
                <a:solidFill>
                  <a:srgbClr val="285C8D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n-GB" sz="2800" dirty="0">
                <a:latin typeface="Avenir Heavy" panose="02000503020000020003"/>
              </a:rPr>
              <a:t>How to register: national space object registry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rgbClr val="285C8D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AA561-AA64-46BB-A1E8-6DA53A4177EE}"/>
              </a:ext>
            </a:extLst>
          </p:cNvPr>
          <p:cNvSpPr/>
          <p:nvPr/>
        </p:nvSpPr>
        <p:spPr>
          <a:xfrm>
            <a:off x="175709" y="1497472"/>
            <a:ext cx="8136904" cy="336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</a:rPr>
              <a:t>Establish a national space object registry</a:t>
            </a: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  <a:cs typeface="Arial" panose="020B0604020202020204" pitchFamily="34" charset="0"/>
              </a:rPr>
              <a:t>Maintenance?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  <a:cs typeface="Arial" panose="020B0604020202020204" pitchFamily="34" charset="0"/>
              </a:rPr>
              <a:t>Depends on the State:</a:t>
            </a:r>
          </a:p>
          <a:p>
            <a:pPr marL="1143000" lvl="3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  <a:cs typeface="Arial" panose="020B0604020202020204" pitchFamily="34" charset="0"/>
              </a:rPr>
              <a:t>National Space Agency</a:t>
            </a:r>
          </a:p>
          <a:p>
            <a:pPr marL="1143000" lvl="3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  <a:cs typeface="Arial" panose="020B0604020202020204" pitchFamily="34" charset="0"/>
              </a:rPr>
              <a:t>Ministry of External Relations/Foreign Affairs</a:t>
            </a:r>
          </a:p>
          <a:p>
            <a:pPr marL="1143000" lvl="3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  <a:cs typeface="Arial" panose="020B0604020202020204" pitchFamily="34" charset="0"/>
              </a:rPr>
              <a:t>Ministry of Business/Economy</a:t>
            </a:r>
          </a:p>
          <a:p>
            <a:pPr marL="1143000" lvl="3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  <a:cs typeface="Arial" panose="020B0604020202020204" pitchFamily="34" charset="0"/>
              </a:rPr>
              <a:t>Other entities</a:t>
            </a: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  <a:cs typeface="Arial" panose="020B0604020202020204" pitchFamily="34" charset="0"/>
              </a:rPr>
              <a:t>Other issues to consider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  <a:cs typeface="Arial" panose="020B0604020202020204" pitchFamily="34" charset="0"/>
              </a:rPr>
              <a:t>Open access or restricted?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  <a:cs typeface="Arial" panose="020B0604020202020204" pitchFamily="34" charset="0"/>
              </a:rPr>
              <a:t>Link to a satellite permit/licensing regime?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B48D9-A8F1-4E34-8B29-B641979A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6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EA1EBD2-B6B0-49D9-AF9B-0F02575E1FC5}"/>
              </a:ext>
            </a:extLst>
          </p:cNvPr>
          <p:cNvSpPr txBox="1">
            <a:spLocks/>
          </p:cNvSpPr>
          <p:nvPr/>
        </p:nvSpPr>
        <p:spPr>
          <a:xfrm>
            <a:off x="175709" y="930187"/>
            <a:ext cx="8792582" cy="56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3000" b="1">
                <a:solidFill>
                  <a:srgbClr val="285C8D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n-GB" sz="2800" dirty="0">
                <a:latin typeface="Avenir Heavy" panose="02000503020000020003"/>
              </a:rPr>
              <a:t>How to register: national space object registry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rgbClr val="285C8D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AA561-AA64-46BB-A1E8-6DA53A4177EE}"/>
              </a:ext>
            </a:extLst>
          </p:cNvPr>
          <p:cNvSpPr/>
          <p:nvPr/>
        </p:nvSpPr>
        <p:spPr>
          <a:xfrm>
            <a:off x="175709" y="1497472"/>
            <a:ext cx="8222856" cy="2018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  <a:cs typeface="Arial" panose="020B0604020202020204" pitchFamily="34" charset="0"/>
              </a:rPr>
              <a:t>Level?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venir Heavy" panose="02000503020000020003"/>
                <a:cs typeface="Arial" panose="020B0604020202020204" pitchFamily="34" charset="0"/>
              </a:rPr>
              <a:t>Enactment through national legislation or an executive decree/order?</a:t>
            </a: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  <a:cs typeface="Arial" panose="020B0604020202020204" pitchFamily="34" charset="0"/>
              </a:rPr>
              <a:t>Notification of establishment 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  <a:cs typeface="Arial" panose="020B0604020202020204" pitchFamily="34" charset="0"/>
              </a:rPr>
              <a:t>Secretary-General of the UN</a:t>
            </a: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  <a:cs typeface="Arial" panose="020B0604020202020204" pitchFamily="34" charset="0"/>
              </a:rPr>
              <a:t>Non-parties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  <a:cs typeface="Arial" panose="020B0604020202020204" pitchFamily="34" charset="0"/>
              </a:rPr>
              <a:t>Not required but recommended</a:t>
            </a:r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B48D9-A8F1-4E34-8B29-B641979A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7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EA1EBD2-B6B0-49D9-AF9B-0F02575E1FC5}"/>
              </a:ext>
            </a:extLst>
          </p:cNvPr>
          <p:cNvSpPr txBox="1">
            <a:spLocks/>
          </p:cNvSpPr>
          <p:nvPr/>
        </p:nvSpPr>
        <p:spPr>
          <a:xfrm>
            <a:off x="175709" y="930187"/>
            <a:ext cx="8792582" cy="56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3000" b="1">
                <a:solidFill>
                  <a:srgbClr val="285C8D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n-GB" sz="2800" dirty="0">
                <a:latin typeface="Avenir Heavy" panose="02000503020000020003"/>
              </a:rPr>
              <a:t>How to register: submission of information to the SG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rgbClr val="285C8D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AA561-AA64-46BB-A1E8-6DA53A4177EE}"/>
              </a:ext>
            </a:extLst>
          </p:cNvPr>
          <p:cNvSpPr/>
          <p:nvPr/>
        </p:nvSpPr>
        <p:spPr>
          <a:xfrm>
            <a:off x="175708" y="1497472"/>
            <a:ext cx="579260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  <a:cs typeface="Arial" panose="020B0604020202020204" pitchFamily="34" charset="0"/>
              </a:rPr>
              <a:t>Mechanism: 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  <a:cs typeface="Arial" panose="020B0604020202020204" pitchFamily="34" charset="0"/>
              </a:rPr>
              <a:t>Sent by: Permanent Mission accredited to the United Nations addressed to the SG of UN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  <a:cs typeface="Arial" panose="020B0604020202020204" pitchFamily="34" charset="0"/>
              </a:rPr>
              <a:t>Send to: UNOOSA (email/hardcopy)</a:t>
            </a:r>
          </a:p>
          <a:p>
            <a:pPr marL="1143000" lvl="3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  <a:cs typeface="Arial" panose="020B0604020202020204" pitchFamily="34" charset="0"/>
              </a:rPr>
              <a:t>Can use the registration form developed by UNOOSA {OR}</a:t>
            </a:r>
          </a:p>
          <a:p>
            <a:pPr marL="1143000" lvl="3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  <a:cs typeface="Arial" panose="020B0604020202020204" pitchFamily="34" charset="0"/>
              </a:rPr>
              <a:t>Own form to provide technical information on their space objects</a:t>
            </a: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  <a:cs typeface="Arial" panose="020B0604020202020204" pitchFamily="34" charset="0"/>
              </a:rPr>
              <a:t>Language: 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latin typeface="Avenir Heavy" panose="02000503020000020003"/>
                <a:cs typeface="Arial" panose="020B0604020202020204" pitchFamily="34" charset="0"/>
              </a:rPr>
              <a:t>Any of following: Arabic, Chinese, English, French, Spanish and Russian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B48D9-A8F1-4E34-8B29-B641979A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27B98-A377-4FDC-B00C-11D9F76BC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671" y="1572577"/>
            <a:ext cx="2691958" cy="318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9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EA1EBD2-B6B0-49D9-AF9B-0F02575E1FC5}"/>
              </a:ext>
            </a:extLst>
          </p:cNvPr>
          <p:cNvSpPr txBox="1">
            <a:spLocks/>
          </p:cNvSpPr>
          <p:nvPr/>
        </p:nvSpPr>
        <p:spPr>
          <a:xfrm>
            <a:off x="175709" y="930187"/>
            <a:ext cx="8792582" cy="56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3000" b="1">
                <a:solidFill>
                  <a:srgbClr val="285C8D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n-GB" sz="2800" dirty="0">
                <a:latin typeface="Avenir Heavy" panose="02000503020000020003"/>
              </a:rPr>
              <a:t>What to register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rgbClr val="285C8D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AA561-AA64-46BB-A1E8-6DA53A4177EE}"/>
              </a:ext>
            </a:extLst>
          </p:cNvPr>
          <p:cNvSpPr/>
          <p:nvPr/>
        </p:nvSpPr>
        <p:spPr>
          <a:xfrm>
            <a:off x="175709" y="1497472"/>
            <a:ext cx="8136904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1721B (XVI) does not specify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Can provide information comparable to that required under the Registration Convention</a:t>
            </a: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Article IV, Registration Convention </a:t>
            </a:r>
          </a:p>
          <a:p>
            <a:pPr marL="685800" lvl="2" indent="-228600"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name of launching State or States</a:t>
            </a:r>
          </a:p>
          <a:p>
            <a:pPr marL="685800" lvl="2" indent="-228600"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an appropriate designator of the space object or its registration number</a:t>
            </a:r>
          </a:p>
          <a:p>
            <a:pPr marL="685800" lvl="2" indent="-228600"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date and territory or location of launch</a:t>
            </a:r>
          </a:p>
          <a:p>
            <a:pPr marL="685800" lvl="2" indent="-228600"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basic orbital parameters, including nodal period, inclination, apogee &amp; perigee</a:t>
            </a:r>
          </a:p>
          <a:p>
            <a:pPr marL="685800" lvl="2" indent="-228600"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general function of the space object</a:t>
            </a:r>
          </a:p>
          <a:p>
            <a:pPr marL="685800" lvl="2" indent="-228600"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additional information chosen by the State of registry</a:t>
            </a:r>
          </a:p>
          <a:p>
            <a:pPr marL="685800" lvl="2" indent="-228600"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endParaRPr lang="en-US" sz="1600" dirty="0">
              <a:cs typeface="Arial" panose="020B0604020202020204" pitchFamily="34" charset="0"/>
            </a:endParaRPr>
          </a:p>
          <a:p>
            <a:pPr marL="228600" lvl="1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Plus</a:t>
            </a:r>
          </a:p>
          <a:p>
            <a:pPr marL="685800" lvl="2" indent="-228600"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Notify SG when a registered space object is no longer in Earth orbit.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B48D9-A8F1-4E34-8B29-B641979A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04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EA1EBD2-B6B0-49D9-AF9B-0F02575E1FC5}"/>
              </a:ext>
            </a:extLst>
          </p:cNvPr>
          <p:cNvSpPr txBox="1">
            <a:spLocks/>
          </p:cNvSpPr>
          <p:nvPr/>
        </p:nvSpPr>
        <p:spPr>
          <a:xfrm>
            <a:off x="175709" y="1207462"/>
            <a:ext cx="8792582" cy="56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3000" b="1">
                <a:solidFill>
                  <a:srgbClr val="285C8D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n-GB" sz="2800" dirty="0">
                <a:latin typeface="Avenir Heavy" panose="02000503020000020003"/>
              </a:rPr>
              <a:t>When to register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rgbClr val="285C8D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AA561-AA64-46BB-A1E8-6DA53A4177EE}"/>
              </a:ext>
            </a:extLst>
          </p:cNvPr>
          <p:cNvSpPr/>
          <p:nvPr/>
        </p:nvSpPr>
        <p:spPr>
          <a:xfrm>
            <a:off x="175709" y="2016456"/>
            <a:ext cx="8083708" cy="2223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2" indent="-22860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cs typeface="Arial" panose="020B0604020202020204" pitchFamily="34" charset="0"/>
              </a:rPr>
              <a:t>Register soon after launch with initial orbit?</a:t>
            </a:r>
          </a:p>
          <a:p>
            <a:pPr marL="685800" lvl="2" indent="-22860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cs typeface="Arial" panose="020B0604020202020204" pitchFamily="34" charset="0"/>
              </a:rPr>
              <a:t>Register after satellite has reached operational orbit?</a:t>
            </a:r>
          </a:p>
          <a:p>
            <a:pPr marL="685800" lvl="2" indent="-22860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cs typeface="Arial" panose="020B0604020202020204" pitchFamily="34" charset="0"/>
              </a:rPr>
              <a:t>Register soon after launch with intended operational orbit?</a:t>
            </a:r>
          </a:p>
          <a:p>
            <a:pPr marL="228600" lvl="1" indent="-22860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cs typeface="Arial" panose="020B0604020202020204" pitchFamily="34" charset="0"/>
              </a:rPr>
              <a:t>UNOOSA recommendation:</a:t>
            </a:r>
          </a:p>
          <a:p>
            <a:pPr marL="685800" lvl="2" indent="-22860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cs typeface="Arial" panose="020B0604020202020204" pitchFamily="34" charset="0"/>
              </a:rPr>
              <a:t>As soon as possible after launch providing intended operational orbit</a:t>
            </a:r>
          </a:p>
          <a:p>
            <a:pPr marL="685800" lvl="2" indent="-228600">
              <a:lnSpc>
                <a:spcPct val="115000"/>
              </a:lnSpc>
              <a:spcAft>
                <a:spcPts val="7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dirty="0">
                <a:cs typeface="Arial" panose="020B0604020202020204" pitchFamily="34" charset="0"/>
              </a:rPr>
              <a:t>If operational orbit is not achieved, an additional notification can be made later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B48D9-A8F1-4E34-8B29-B641979A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C6A-1D2F-224A-8991-536E0F6488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14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C2683DAF9F3F49B6B8F22750805A58" ma:contentTypeVersion="6" ma:contentTypeDescription="Create a new document." ma:contentTypeScope="" ma:versionID="b0914a7d994ca65d5a8662da965f892d">
  <xsd:schema xmlns:xsd="http://www.w3.org/2001/XMLSchema" xmlns:xs="http://www.w3.org/2001/XMLSchema" xmlns:p="http://schemas.microsoft.com/office/2006/metadata/properties" xmlns:ns2="e9a5a25c-61fc-4829-a1f1-14f02150d988" xmlns:ns3="f421eba8-d7d7-42c9-baae-5490a769a881" targetNamespace="http://schemas.microsoft.com/office/2006/metadata/properties" ma:root="true" ma:fieldsID="fe7dc5489da1cf5e2d2a025bed9045f9" ns2:_="" ns3:_="">
    <xsd:import namespace="e9a5a25c-61fc-4829-a1f1-14f02150d988"/>
    <xsd:import namespace="f421eba8-d7d7-42c9-baae-5490a769a88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5a25c-61fc-4829-a1f1-14f02150d9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1eba8-d7d7-42c9-baae-5490a769a8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7CB45E-5402-4FA3-9854-033A86057D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AF58EA-4A6F-4CC9-A9B1-6C559ACDB2F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61fe79d-5853-4f1d-b32c-7e689dd2ad26"/>
    <ds:schemaRef ds:uri="http://schemas.microsoft.com/office/2006/documentManagement/types"/>
    <ds:schemaRef ds:uri="http://schemas.microsoft.com/office/2006/metadata/properties"/>
    <ds:schemaRef ds:uri="618b3525-e9c7-4e90-a3c8-9e229f57c6b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E4E2B2E-EAD4-45E1-87AB-30C2B1733FA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1001</TotalTime>
  <Words>969</Words>
  <Application>Microsoft Office PowerPoint</Application>
  <PresentationFormat>On-screen Show (16:9)</PresentationFormat>
  <Paragraphs>158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Avenir Black</vt:lpstr>
      <vt:lpstr>Avenir Heavy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Milton</dc:creator>
  <cp:lastModifiedBy>Natercia Rodrigues</cp:lastModifiedBy>
  <cp:revision>58</cp:revision>
  <dcterms:created xsi:type="dcterms:W3CDTF">2020-08-31T20:36:44Z</dcterms:created>
  <dcterms:modified xsi:type="dcterms:W3CDTF">2020-12-07T15:18:15Z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0x01010055C2683DAF9F3F49B6B8F22750805A58</vt:lpwstr>
  </property>
</Properties>
</file>